
<file path=[Content_Types].xml><?xml version="1.0" encoding="utf-8"?>
<Types xmlns="http://schemas.openxmlformats.org/package/2006/content-types">
  <Default Extension="jfif" ContentType="image/jpeg"/>
  <Default Extension="bin" ContentType="application/vnd.openxmlformats-officedocument.oleObject"/>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charts/chart3.xml" ContentType="application/vnd.openxmlformats-officedocument.drawingml.chart+xml"/>
  <Override PartName="/ppt/theme/themeOverride2.xml" ContentType="application/vnd.openxmlformats-officedocument.themeOverride+xml"/>
  <Override PartName="/ppt/charts/chart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96" r:id="rId1"/>
  </p:sldMasterIdLst>
  <p:sldIdLst>
    <p:sldId id="256" r:id="rId2"/>
    <p:sldId id="257" r:id="rId3"/>
  </p:sldIdLst>
  <p:sldSz cx="43195875" cy="2879407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AC009535-9A48-4764-A259-853FCD393AD1}">
          <p14:sldIdLst>
            <p14:sldId id="256"/>
            <p14:sldId id="25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46F890A9-2807-4EBB-B81D-B2AA78EC7F39}" styleName="Stil întunecat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Stil mediu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Stil mediu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7" d="100"/>
          <a:sy n="17" d="100"/>
        </p:scale>
        <p:origin x="150" y="7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image" Target="../media/image3.jpeg"/><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oleObject" Target="../embeddings/oleObject1.bin"/><Relationship Id="rId1" Type="http://schemas.openxmlformats.org/officeDocument/2006/relationships/image" Target="../media/image3.jpeg"/></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openxmlformats.org/officeDocument/2006/relationships/image" Target="../media/image3.jpeg"/><Relationship Id="rId1" Type="http://schemas.openxmlformats.org/officeDocument/2006/relationships/themeOverride" Target="../theme/themeOverride2.xml"/></Relationships>
</file>

<file path=ppt/charts/_rels/chart4.xml.rels><?xml version="1.0" encoding="UTF-8" standalone="yes"?>
<Relationships xmlns="http://schemas.openxmlformats.org/package/2006/relationships"><Relationship Id="rId3" Type="http://schemas.openxmlformats.org/officeDocument/2006/relationships/image" Target="../media/image6.jpeg"/><Relationship Id="rId7" Type="http://schemas.openxmlformats.org/officeDocument/2006/relationships/package" Target="../embeddings/Microsoft_Excel_Worksheet2.xlsx"/><Relationship Id="rId2" Type="http://schemas.openxmlformats.org/officeDocument/2006/relationships/image" Target="../media/image5.jpeg"/><Relationship Id="rId1" Type="http://schemas.openxmlformats.org/officeDocument/2006/relationships/image" Target="../media/image4.jpeg"/><Relationship Id="rId6" Type="http://schemas.openxmlformats.org/officeDocument/2006/relationships/image" Target="../media/image3.jpeg"/><Relationship Id="rId5" Type="http://schemas.openxmlformats.org/officeDocument/2006/relationships/image" Target="../media/image8.jpeg"/><Relationship Id="rId4" Type="http://schemas.openxmlformats.org/officeDocument/2006/relationships/image" Target="../media/image7.jpeg"/></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b="1"/>
            </a:pPr>
            <a:r>
              <a:rPr lang="en-US" b="1"/>
              <a:t>Dinamica producție de Grâu înregistrată în anul 202</a:t>
            </a:r>
            <a:r>
              <a:rPr lang="ro-RO" b="1"/>
              <a:t>5</a:t>
            </a:r>
            <a:endParaRPr lang="en-US" b="1"/>
          </a:p>
        </c:rich>
      </c:tx>
      <c:layout>
        <c:manualLayout>
          <c:xMode val="edge"/>
          <c:yMode val="edge"/>
          <c:x val="0.11329730493472301"/>
          <c:y val="1.4858987815629991E-2"/>
        </c:manualLayout>
      </c:layout>
      <c:overlay val="0"/>
      <c:spPr>
        <a:noFill/>
        <a:ln w="25400">
          <a:noFill/>
        </a:ln>
      </c:spPr>
    </c:title>
    <c:autoTitleDeleted val="0"/>
    <c:view3D>
      <c:rotX val="0"/>
      <c:rotY val="0"/>
      <c:depthPercent val="100"/>
      <c:rAngAx val="0"/>
    </c:view3D>
    <c:floor>
      <c:thickness val="0"/>
      <c:spPr>
        <a:solidFill>
          <a:srgbClr val="FFFF00"/>
        </a:solidFill>
        <a:ln w="28575">
          <a:solidFill>
            <a:schemeClr val="tx1"/>
          </a:solidFill>
        </a:ln>
        <a:effectLst>
          <a:outerShdw blurRad="76200" dist="50800" dir="3600000" sx="102000" sy="102000" algn="ctr" rotWithShape="0">
            <a:srgbClr val="FFFF00">
              <a:alpha val="96000"/>
            </a:srgbClr>
          </a:outerShdw>
        </a:effectLst>
      </c:spPr>
    </c:floor>
    <c:sideWall>
      <c:thickness val="0"/>
      <c:spPr>
        <a:ln w="25400">
          <a:solidFill>
            <a:schemeClr val="tx1">
              <a:lumMod val="15000"/>
              <a:lumOff val="85000"/>
            </a:schemeClr>
          </a:solidFill>
        </a:ln>
        <a:effectLst>
          <a:outerShdw blurRad="50800" dist="50800" dir="5400000" algn="ctr" rotWithShape="0">
            <a:srgbClr val="FFFF00"/>
          </a:outerShdw>
        </a:effectLst>
      </c:spPr>
    </c:sideWall>
    <c:backWall>
      <c:thickness val="0"/>
      <c:spPr>
        <a:blipFill>
          <a:blip xmlns:r="http://schemas.openxmlformats.org/officeDocument/2006/relationships" r:embed="rId2"/>
          <a:tile tx="0" ty="0" sx="100000" sy="100000" flip="none" algn="tl"/>
        </a:blipFill>
        <a:ln w="25400">
          <a:solidFill>
            <a:schemeClr val="tx1">
              <a:lumMod val="15000"/>
              <a:lumOff val="85000"/>
            </a:schemeClr>
          </a:solidFill>
        </a:ln>
        <a:effectLst>
          <a:outerShdw blurRad="50800" dist="50800" dir="5400000" algn="ctr" rotWithShape="0">
            <a:srgbClr val="FFFF00"/>
          </a:outerShdw>
        </a:effectLst>
      </c:spPr>
    </c:backWall>
    <c:plotArea>
      <c:layout>
        <c:manualLayout>
          <c:layoutTarget val="inner"/>
          <c:xMode val="edge"/>
          <c:yMode val="edge"/>
          <c:x val="2.0892687559354226E-2"/>
          <c:y val="0.1479169855387947"/>
          <c:w val="0.9427835309676349"/>
          <c:h val="0.65723825106463418"/>
        </c:manualLayout>
      </c:layout>
      <c:bar3DChart>
        <c:barDir val="col"/>
        <c:grouping val="clustered"/>
        <c:varyColors val="0"/>
        <c:ser>
          <c:idx val="0"/>
          <c:order val="0"/>
          <c:tx>
            <c:strRef>
              <c:f>'Prel stat pe rotatii'!$A$38</c:f>
              <c:strCache>
                <c:ptCount val="1"/>
                <c:pt idx="0">
                  <c:v>NoPo</c:v>
                </c:pt>
              </c:strCache>
            </c:strRef>
          </c:tx>
          <c:invertIfNegative val="0"/>
          <c:dLbls>
            <c:spPr>
              <a:noFill/>
              <a:ln w="25400">
                <a:noFill/>
              </a:ln>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'Prel stat pe rotatii'!$B$37:$E$37</c:f>
              <c:strCache>
                <c:ptCount val="4"/>
                <c:pt idx="0">
                  <c:v>Monocultura</c:v>
                </c:pt>
                <c:pt idx="1">
                  <c:v>Rotatie de doi ani </c:v>
                </c:pt>
                <c:pt idx="2">
                  <c:v>Rotatie de trei ani</c:v>
                </c:pt>
                <c:pt idx="3">
                  <c:v>Rotatie de cinci ani</c:v>
                </c:pt>
              </c:strCache>
            </c:strRef>
          </c:cat>
          <c:val>
            <c:numRef>
              <c:f>'Prel stat pe rotatii'!$B$38:$E$38</c:f>
              <c:numCache>
                <c:formatCode>0</c:formatCode>
                <c:ptCount val="4"/>
                <c:pt idx="0">
                  <c:v>2135.9541666666669</c:v>
                </c:pt>
                <c:pt idx="1">
                  <c:v>2651.7541666666666</c:v>
                </c:pt>
                <c:pt idx="2">
                  <c:v>3436.0166666666664</c:v>
                </c:pt>
                <c:pt idx="3">
                  <c:v>3658.3874999999998</c:v>
                </c:pt>
              </c:numCache>
            </c:numRef>
          </c:val>
          <c:shape val="cylinder"/>
          <c:extLst>
            <c:ext xmlns:c16="http://schemas.microsoft.com/office/drawing/2014/chart" uri="{C3380CC4-5D6E-409C-BE32-E72D297353CC}">
              <c16:uniqueId val="{00000000-6216-447C-A782-83F9DB4E7FB3}"/>
            </c:ext>
          </c:extLst>
        </c:ser>
        <c:ser>
          <c:idx val="1"/>
          <c:order val="1"/>
          <c:tx>
            <c:strRef>
              <c:f>'Prel stat pe rotatii'!$A$39</c:f>
              <c:strCache>
                <c:ptCount val="1"/>
                <c:pt idx="0">
                  <c:v>N32P32</c:v>
                </c:pt>
              </c:strCache>
            </c:strRef>
          </c:tx>
          <c:invertIfNegative val="0"/>
          <c:dLbls>
            <c:spPr>
              <a:noFill/>
              <a:ln w="25400">
                <a:noFill/>
              </a:ln>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'Prel stat pe rotatii'!$B$37:$E$37</c:f>
              <c:strCache>
                <c:ptCount val="4"/>
                <c:pt idx="0">
                  <c:v>Monocultura</c:v>
                </c:pt>
                <c:pt idx="1">
                  <c:v>Rotatie de doi ani </c:v>
                </c:pt>
                <c:pt idx="2">
                  <c:v>Rotatie de trei ani</c:v>
                </c:pt>
                <c:pt idx="3">
                  <c:v>Rotatie de cinci ani</c:v>
                </c:pt>
              </c:strCache>
            </c:strRef>
          </c:cat>
          <c:val>
            <c:numRef>
              <c:f>'Prel stat pe rotatii'!$B$39:$E$39</c:f>
              <c:numCache>
                <c:formatCode>0</c:formatCode>
                <c:ptCount val="4"/>
                <c:pt idx="0">
                  <c:v>3668.7958333333336</c:v>
                </c:pt>
                <c:pt idx="1">
                  <c:v>4488.7833333333328</c:v>
                </c:pt>
                <c:pt idx="2">
                  <c:v>4674.0916666666662</c:v>
                </c:pt>
                <c:pt idx="3">
                  <c:v>4594.666666666667</c:v>
                </c:pt>
              </c:numCache>
            </c:numRef>
          </c:val>
          <c:shape val="cylinder"/>
          <c:extLst>
            <c:ext xmlns:c16="http://schemas.microsoft.com/office/drawing/2014/chart" uri="{C3380CC4-5D6E-409C-BE32-E72D297353CC}">
              <c16:uniqueId val="{00000001-6216-447C-A782-83F9DB4E7FB3}"/>
            </c:ext>
          </c:extLst>
        </c:ser>
        <c:ser>
          <c:idx val="2"/>
          <c:order val="2"/>
          <c:tx>
            <c:strRef>
              <c:f>'Prel stat pe rotatii'!$A$40</c:f>
              <c:strCache>
                <c:ptCount val="1"/>
                <c:pt idx="0">
                  <c:v>N96P96</c:v>
                </c:pt>
              </c:strCache>
            </c:strRef>
          </c:tx>
          <c:invertIfNegative val="0"/>
          <c:dLbls>
            <c:spPr>
              <a:noFill/>
              <a:ln w="25400">
                <a:noFill/>
              </a:ln>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'Prel stat pe rotatii'!$B$37:$E$37</c:f>
              <c:strCache>
                <c:ptCount val="4"/>
                <c:pt idx="0">
                  <c:v>Monocultura</c:v>
                </c:pt>
                <c:pt idx="1">
                  <c:v>Rotatie de doi ani </c:v>
                </c:pt>
                <c:pt idx="2">
                  <c:v>Rotatie de trei ani</c:v>
                </c:pt>
                <c:pt idx="3">
                  <c:v>Rotatie de cinci ani</c:v>
                </c:pt>
              </c:strCache>
            </c:strRef>
          </c:cat>
          <c:val>
            <c:numRef>
              <c:f>'Prel stat pe rotatii'!$B$40:$E$40</c:f>
              <c:numCache>
                <c:formatCode>0</c:formatCode>
                <c:ptCount val="4"/>
                <c:pt idx="0">
                  <c:v>4450.3958333333339</c:v>
                </c:pt>
                <c:pt idx="1">
                  <c:v>5183.3083333333325</c:v>
                </c:pt>
                <c:pt idx="2">
                  <c:v>5356.0416666666661</c:v>
                </c:pt>
                <c:pt idx="3">
                  <c:v>4795.2791666666662</c:v>
                </c:pt>
              </c:numCache>
            </c:numRef>
          </c:val>
          <c:shape val="cylinder"/>
          <c:extLst>
            <c:ext xmlns:c16="http://schemas.microsoft.com/office/drawing/2014/chart" uri="{C3380CC4-5D6E-409C-BE32-E72D297353CC}">
              <c16:uniqueId val="{00000002-6216-447C-A782-83F9DB4E7FB3}"/>
            </c:ext>
          </c:extLst>
        </c:ser>
        <c:ser>
          <c:idx val="3"/>
          <c:order val="3"/>
          <c:tx>
            <c:strRef>
              <c:f>'Prel stat pe rotatii'!$A$41</c:f>
              <c:strCache>
                <c:ptCount val="1"/>
                <c:pt idx="0">
                  <c:v>N128P128</c:v>
                </c:pt>
              </c:strCache>
            </c:strRef>
          </c:tx>
          <c:invertIfNegative val="0"/>
          <c:dLbls>
            <c:spPr>
              <a:noFill/>
              <a:ln w="25400">
                <a:noFill/>
              </a:ln>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'Prel stat pe rotatii'!$B$37:$E$37</c:f>
              <c:strCache>
                <c:ptCount val="4"/>
                <c:pt idx="0">
                  <c:v>Monocultura</c:v>
                </c:pt>
                <c:pt idx="1">
                  <c:v>Rotatie de doi ani </c:v>
                </c:pt>
                <c:pt idx="2">
                  <c:v>Rotatie de trei ani</c:v>
                </c:pt>
                <c:pt idx="3">
                  <c:v>Rotatie de cinci ani</c:v>
                </c:pt>
              </c:strCache>
            </c:strRef>
          </c:cat>
          <c:val>
            <c:numRef>
              <c:f>'Prel stat pe rotatii'!$B$41:$E$41</c:f>
              <c:numCache>
                <c:formatCode>0</c:formatCode>
                <c:ptCount val="4"/>
                <c:pt idx="0">
                  <c:v>3947.2041666666655</c:v>
                </c:pt>
                <c:pt idx="1">
                  <c:v>4703.083333333333</c:v>
                </c:pt>
                <c:pt idx="2">
                  <c:v>4887.2624999999989</c:v>
                </c:pt>
                <c:pt idx="3">
                  <c:v>4762.7791666666653</c:v>
                </c:pt>
              </c:numCache>
            </c:numRef>
          </c:val>
          <c:shape val="cylinder"/>
          <c:extLst>
            <c:ext xmlns:c16="http://schemas.microsoft.com/office/drawing/2014/chart" uri="{C3380CC4-5D6E-409C-BE32-E72D297353CC}">
              <c16:uniqueId val="{00000003-6216-447C-A782-83F9DB4E7FB3}"/>
            </c:ext>
          </c:extLst>
        </c:ser>
        <c:ser>
          <c:idx val="4"/>
          <c:order val="4"/>
          <c:tx>
            <c:strRef>
              <c:f>'Prel stat pe rotatii'!$A$42</c:f>
              <c:strCache>
                <c:ptCount val="1"/>
                <c:pt idx="0">
                  <c:v>Gunoi 50t/ha </c:v>
                </c:pt>
              </c:strCache>
            </c:strRef>
          </c:tx>
          <c:invertIfNegative val="0"/>
          <c:dLbls>
            <c:spPr>
              <a:noFill/>
              <a:ln w="25400">
                <a:noFill/>
              </a:ln>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'Prel stat pe rotatii'!$B$37:$E$37</c:f>
              <c:strCache>
                <c:ptCount val="4"/>
                <c:pt idx="0">
                  <c:v>Monocultura</c:v>
                </c:pt>
                <c:pt idx="1">
                  <c:v>Rotatie de doi ani </c:v>
                </c:pt>
                <c:pt idx="2">
                  <c:v>Rotatie de trei ani</c:v>
                </c:pt>
                <c:pt idx="3">
                  <c:v>Rotatie de cinci ani</c:v>
                </c:pt>
              </c:strCache>
            </c:strRef>
          </c:cat>
          <c:val>
            <c:numRef>
              <c:f>'Prel stat pe rotatii'!$B$42:$E$42</c:f>
              <c:numCache>
                <c:formatCode>0</c:formatCode>
                <c:ptCount val="4"/>
                <c:pt idx="0">
                  <c:v>3330.8083333333329</c:v>
                </c:pt>
                <c:pt idx="1">
                  <c:v>4169.5916666666662</c:v>
                </c:pt>
                <c:pt idx="2">
                  <c:v>4354.2125000000005</c:v>
                </c:pt>
                <c:pt idx="3">
                  <c:v>4420.1499999999996</c:v>
                </c:pt>
              </c:numCache>
            </c:numRef>
          </c:val>
          <c:shape val="cylinder"/>
          <c:extLst>
            <c:ext xmlns:c16="http://schemas.microsoft.com/office/drawing/2014/chart" uri="{C3380CC4-5D6E-409C-BE32-E72D297353CC}">
              <c16:uniqueId val="{00000004-6216-447C-A782-83F9DB4E7FB3}"/>
            </c:ext>
          </c:extLst>
        </c:ser>
        <c:dLbls>
          <c:showLegendKey val="0"/>
          <c:showVal val="0"/>
          <c:showCatName val="0"/>
          <c:showSerName val="0"/>
          <c:showPercent val="0"/>
          <c:showBubbleSize val="0"/>
        </c:dLbls>
        <c:gapWidth val="150"/>
        <c:shape val="box"/>
        <c:axId val="407952336"/>
        <c:axId val="1"/>
        <c:axId val="0"/>
      </c:bar3DChart>
      <c:catAx>
        <c:axId val="4079523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vert="horz"/>
          <a:lstStyle/>
          <a:p>
            <a:pPr>
              <a:defRPr b="1"/>
            </a:pPr>
            <a:endParaRPr lang="en-US"/>
          </a:p>
        </c:txPr>
        <c:crossAx val="1"/>
        <c:crosses val="autoZero"/>
        <c:auto val="1"/>
        <c:lblAlgn val="ctr"/>
        <c:lblOffset val="100"/>
        <c:noMultiLvlLbl val="0"/>
      </c:catAx>
      <c:valAx>
        <c:axId val="1"/>
        <c:scaling>
          <c:orientation val="minMax"/>
        </c:scaling>
        <c:delete val="1"/>
        <c:axPos val="l"/>
        <c:numFmt formatCode="0" sourceLinked="1"/>
        <c:majorTickMark val="out"/>
        <c:minorTickMark val="none"/>
        <c:tickLblPos val="nextTo"/>
        <c:crossAx val="407952336"/>
        <c:crosses val="autoZero"/>
        <c:crossBetween val="between"/>
      </c:valAx>
      <c:spPr>
        <a:noFill/>
        <a:ln w="28575">
          <a:solidFill>
            <a:schemeClr val="tx1"/>
          </a:solidFill>
        </a:ln>
      </c:spPr>
    </c:plotArea>
    <c:legend>
      <c:legendPos val="t"/>
      <c:layout>
        <c:manualLayout>
          <c:xMode val="edge"/>
          <c:yMode val="edge"/>
          <c:x val="6.1030408497260984E-2"/>
          <c:y val="0.92155923432142783"/>
          <c:w val="0.91411871007004109"/>
          <c:h val="5.6773163446005984E-2"/>
        </c:manualLayout>
      </c:layout>
      <c:overlay val="0"/>
      <c:spPr>
        <a:noFill/>
        <a:ln w="25400">
          <a:noFill/>
        </a:ln>
      </c:spPr>
      <c:txPr>
        <a:bodyPr/>
        <a:lstStyle/>
        <a:p>
          <a:pPr>
            <a:defRPr b="1"/>
          </a:pPr>
          <a:endParaRPr lang="en-US"/>
        </a:p>
      </c:txPr>
    </c:legend>
    <c:plotVisOnly val="1"/>
    <c:dispBlanksAs val="gap"/>
    <c:showDLblsOverMax val="0"/>
  </c:chart>
  <c:spPr>
    <a:blipFill>
      <a:blip xmlns:r="http://schemas.openxmlformats.org/officeDocument/2006/relationships" r:embed="rId2"/>
      <a:tile tx="0" ty="0" sx="100000" sy="100000" flip="none" algn="tl"/>
    </a:blipFill>
    <a:ln w="9525" cap="flat" cmpd="sng" algn="ctr">
      <a:solidFill>
        <a:schemeClr val="tx1">
          <a:lumMod val="15000"/>
          <a:lumOff val="85000"/>
        </a:schemeClr>
      </a:solidFill>
      <a:round/>
    </a:ln>
    <a:effectLst/>
  </c:spPr>
  <c:txPr>
    <a:bodyPr/>
    <a:lstStyle/>
    <a:p>
      <a:pPr>
        <a:defRPr sz="2400" b="0" i="0" u="none" strike="noStrike" baseline="0">
          <a:solidFill>
            <a:srgbClr val="000000"/>
          </a:solidFill>
          <a:latin typeface="Arial" panose="020B0604020202020204" pitchFamily="34" charset="0"/>
          <a:ea typeface="Calibri"/>
          <a:cs typeface="Arial" panose="020B0604020202020204" pitchFamily="34"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vert="horz"/>
          <a:lstStyle/>
          <a:p>
            <a:pPr>
              <a:defRPr/>
            </a:pPr>
            <a:r>
              <a:rPr lang="ro-RO"/>
              <a:t>Variația producției de Grâu - Rotație de 3 ani (A3) -2025 în funcție de dozele de fertilizare</a:t>
            </a:r>
            <a:endParaRPr lang="en-US"/>
          </a:p>
        </c:rich>
      </c:tx>
      <c:overlay val="0"/>
      <c:spPr>
        <a:noFill/>
        <a:ln w="25400">
          <a:noFill/>
        </a:ln>
      </c:spPr>
    </c:title>
    <c:autoTitleDeleted val="0"/>
    <c:view3D>
      <c:rotX val="0"/>
      <c:rotY val="0"/>
      <c:depthPercent val="60"/>
      <c:rAngAx val="0"/>
      <c:perspective val="100"/>
    </c:view3D>
    <c:floor>
      <c:thickness val="0"/>
      <c:spPr>
        <a:solidFill>
          <a:schemeClr val="lt1">
            <a:lumMod val="95000"/>
          </a:schemeClr>
        </a:solidFill>
        <a:ln>
          <a:noFill/>
        </a:ln>
        <a:effectLst/>
        <a:sp3d/>
      </c:spPr>
    </c:floor>
    <c:sideWall>
      <c:thickness val="0"/>
      <c:spPr>
        <a:noFill/>
        <a:ln w="25400">
          <a:noFill/>
        </a:ln>
      </c:spPr>
    </c:sideWall>
    <c:backWall>
      <c:thickness val="0"/>
      <c:spPr>
        <a:noFill/>
        <a:ln w="25400">
          <a:noFill/>
        </a:ln>
      </c:spPr>
    </c:backWall>
    <c:plotArea>
      <c:layout>
        <c:manualLayout>
          <c:layoutTarget val="inner"/>
          <c:xMode val="edge"/>
          <c:yMode val="edge"/>
          <c:x val="0.14510644597654759"/>
          <c:y val="0.1913350557343185"/>
          <c:w val="0.85489355402345235"/>
          <c:h val="0.65507992972489859"/>
        </c:manualLayout>
      </c:layout>
      <c:bar3DChart>
        <c:barDir val="col"/>
        <c:grouping val="clustered"/>
        <c:varyColors val="0"/>
        <c:ser>
          <c:idx val="0"/>
          <c:order val="0"/>
          <c:spPr>
            <a:solidFill>
              <a:schemeClr val="accent1">
                <a:alpha val="85000"/>
              </a:schemeClr>
            </a:solidFill>
            <a:ln w="9525" cap="flat" cmpd="sng" algn="ctr">
              <a:solidFill>
                <a:schemeClr val="accent1">
                  <a:lumMod val="75000"/>
                </a:schemeClr>
              </a:solidFill>
              <a:round/>
            </a:ln>
            <a:effectLst/>
            <a:sp3d contourW="9525">
              <a:contourClr>
                <a:schemeClr val="accent1">
                  <a:lumMod val="75000"/>
                </a:schemeClr>
              </a:contourClr>
            </a:sp3d>
          </c:spPr>
          <c:invertIfNegative val="0"/>
          <c:dPt>
            <c:idx val="0"/>
            <c:invertIfNegative val="0"/>
            <c:bubble3D val="0"/>
            <c:spPr>
              <a:solidFill>
                <a:schemeClr val="accent6">
                  <a:lumMod val="40000"/>
                  <a:lumOff val="60000"/>
                </a:schemeClr>
              </a:solidFill>
              <a:ln w="9525" cap="flat" cmpd="sng" algn="ctr">
                <a:solidFill>
                  <a:schemeClr val="accent1">
                    <a:lumMod val="75000"/>
                  </a:schemeClr>
                </a:solidFill>
                <a:round/>
              </a:ln>
              <a:effectLst/>
              <a:sp3d contourW="9525">
                <a:contourClr>
                  <a:schemeClr val="accent1">
                    <a:lumMod val="75000"/>
                  </a:schemeClr>
                </a:contourClr>
              </a:sp3d>
            </c:spPr>
            <c:extLst>
              <c:ext xmlns:c16="http://schemas.microsoft.com/office/drawing/2014/chart" uri="{C3380CC4-5D6E-409C-BE32-E72D297353CC}">
                <c16:uniqueId val="{00000001-95FC-475F-A04C-D4EF8D58EC7F}"/>
              </c:ext>
            </c:extLst>
          </c:dPt>
          <c:dPt>
            <c:idx val="1"/>
            <c:invertIfNegative val="0"/>
            <c:bubble3D val="0"/>
            <c:spPr>
              <a:solidFill>
                <a:srgbClr val="FFC000"/>
              </a:solidFill>
              <a:ln w="9525" cap="flat" cmpd="sng" algn="ctr">
                <a:solidFill>
                  <a:schemeClr val="accent1">
                    <a:lumMod val="75000"/>
                  </a:schemeClr>
                </a:solidFill>
                <a:round/>
              </a:ln>
              <a:effectLst/>
              <a:sp3d contourW="9525">
                <a:contourClr>
                  <a:schemeClr val="accent1">
                    <a:lumMod val="75000"/>
                  </a:schemeClr>
                </a:contourClr>
              </a:sp3d>
            </c:spPr>
            <c:extLst>
              <c:ext xmlns:c16="http://schemas.microsoft.com/office/drawing/2014/chart" uri="{C3380CC4-5D6E-409C-BE32-E72D297353CC}">
                <c16:uniqueId val="{00000003-95FC-475F-A04C-D4EF8D58EC7F}"/>
              </c:ext>
            </c:extLst>
          </c:dPt>
          <c:dPt>
            <c:idx val="2"/>
            <c:invertIfNegative val="0"/>
            <c:bubble3D val="0"/>
            <c:spPr>
              <a:solidFill>
                <a:schemeClr val="accent6">
                  <a:lumMod val="75000"/>
                </a:schemeClr>
              </a:solidFill>
              <a:ln w="9525" cap="flat" cmpd="sng" algn="ctr">
                <a:solidFill>
                  <a:schemeClr val="accent1">
                    <a:lumMod val="75000"/>
                  </a:schemeClr>
                </a:solidFill>
                <a:round/>
              </a:ln>
              <a:effectLst/>
              <a:sp3d contourW="9525">
                <a:contourClr>
                  <a:schemeClr val="accent1">
                    <a:lumMod val="75000"/>
                  </a:schemeClr>
                </a:contourClr>
              </a:sp3d>
            </c:spPr>
            <c:extLst>
              <c:ext xmlns:c16="http://schemas.microsoft.com/office/drawing/2014/chart" uri="{C3380CC4-5D6E-409C-BE32-E72D297353CC}">
                <c16:uniqueId val="{00000005-95FC-475F-A04C-D4EF8D58EC7F}"/>
              </c:ext>
            </c:extLst>
          </c:dPt>
          <c:dPt>
            <c:idx val="3"/>
            <c:invertIfNegative val="0"/>
            <c:bubble3D val="0"/>
            <c:spPr>
              <a:solidFill>
                <a:srgbClr val="00B050"/>
              </a:solidFill>
              <a:ln w="9525" cap="flat" cmpd="sng" algn="ctr">
                <a:solidFill>
                  <a:schemeClr val="accent1">
                    <a:lumMod val="75000"/>
                  </a:schemeClr>
                </a:solidFill>
                <a:round/>
              </a:ln>
              <a:effectLst/>
              <a:sp3d contourW="9525">
                <a:contourClr>
                  <a:schemeClr val="accent1">
                    <a:lumMod val="75000"/>
                  </a:schemeClr>
                </a:contourClr>
              </a:sp3d>
            </c:spPr>
            <c:extLst>
              <c:ext xmlns:c16="http://schemas.microsoft.com/office/drawing/2014/chart" uri="{C3380CC4-5D6E-409C-BE32-E72D297353CC}">
                <c16:uniqueId val="{00000007-95FC-475F-A04C-D4EF8D58EC7F}"/>
              </c:ext>
            </c:extLst>
          </c:dPt>
          <c:dPt>
            <c:idx val="4"/>
            <c:invertIfNegative val="0"/>
            <c:bubble3D val="0"/>
            <c:spPr>
              <a:solidFill>
                <a:schemeClr val="accent6">
                  <a:lumMod val="50000"/>
                </a:schemeClr>
              </a:solidFill>
              <a:ln w="9525" cap="flat" cmpd="sng" algn="ctr">
                <a:solidFill>
                  <a:schemeClr val="accent1">
                    <a:lumMod val="75000"/>
                  </a:schemeClr>
                </a:solidFill>
                <a:round/>
              </a:ln>
              <a:effectLst/>
              <a:sp3d contourW="9525">
                <a:contourClr>
                  <a:schemeClr val="accent1">
                    <a:lumMod val="75000"/>
                  </a:schemeClr>
                </a:contourClr>
              </a:sp3d>
            </c:spPr>
            <c:extLst>
              <c:ext xmlns:c16="http://schemas.microsoft.com/office/drawing/2014/chart" uri="{C3380CC4-5D6E-409C-BE32-E72D297353CC}">
                <c16:uniqueId val="{00000009-95FC-475F-A04C-D4EF8D58EC7F}"/>
              </c:ext>
            </c:extLst>
          </c:dPt>
          <c:dLbls>
            <c:dLbl>
              <c:idx val="0"/>
              <c:spPr>
                <a:noFill/>
                <a:ln w="25400">
                  <a:noFill/>
                </a:ln>
              </c:spPr>
              <c:txPr>
                <a:bodyPr rot="0" vert="horz"/>
                <a:lstStyle/>
                <a:p>
                  <a:pPr>
                    <a:defRPr b="1"/>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5FC-475F-A04C-D4EF8D58EC7F}"/>
                </c:ext>
              </c:extLst>
            </c:dLbl>
            <c:dLbl>
              <c:idx val="1"/>
              <c:spPr>
                <a:noFill/>
                <a:ln w="25400">
                  <a:noFill/>
                </a:ln>
              </c:spPr>
              <c:txPr>
                <a:bodyPr rot="0" vert="horz"/>
                <a:lstStyle/>
                <a:p>
                  <a:pPr>
                    <a:defRPr b="1"/>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5FC-475F-A04C-D4EF8D58EC7F}"/>
                </c:ext>
              </c:extLst>
            </c:dLbl>
            <c:dLbl>
              <c:idx val="2"/>
              <c:spPr>
                <a:noFill/>
                <a:ln w="25400">
                  <a:noFill/>
                </a:ln>
              </c:spPr>
              <c:txPr>
                <a:bodyPr rot="0" vert="horz"/>
                <a:lstStyle/>
                <a:p>
                  <a:pPr>
                    <a:defRPr b="1"/>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5FC-475F-A04C-D4EF8D58EC7F}"/>
                </c:ext>
              </c:extLst>
            </c:dLbl>
            <c:dLbl>
              <c:idx val="3"/>
              <c:spPr>
                <a:noFill/>
                <a:ln w="25400">
                  <a:noFill/>
                </a:ln>
              </c:spPr>
              <c:txPr>
                <a:bodyPr rot="0" vert="horz"/>
                <a:lstStyle/>
                <a:p>
                  <a:pPr>
                    <a:defRPr b="1"/>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95FC-475F-A04C-D4EF8D58EC7F}"/>
                </c:ext>
              </c:extLst>
            </c:dLbl>
            <c:dLbl>
              <c:idx val="4"/>
              <c:spPr>
                <a:noFill/>
                <a:ln w="25400">
                  <a:noFill/>
                </a:ln>
              </c:spPr>
              <c:txPr>
                <a:bodyPr rot="0" vert="horz"/>
                <a:lstStyle/>
                <a:p>
                  <a:pPr>
                    <a:defRPr b="1"/>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95FC-475F-A04C-D4EF8D58EC7F}"/>
                </c:ext>
              </c:extLst>
            </c:dLbl>
            <c:spPr>
              <a:noFill/>
              <a:ln>
                <a:noFill/>
              </a:ln>
              <a:effectLst/>
            </c:spPr>
            <c:txPr>
              <a:bodyPr/>
              <a:lstStyle/>
              <a:p>
                <a:pPr>
                  <a:defRPr b="1"/>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strRef>
              <c:f>'[Grau 2025.xls]Prel stat în funcție de rotație'!$M$45:$M$49</c:f>
              <c:strCache>
                <c:ptCount val="5"/>
                <c:pt idx="0">
                  <c:v>N0P0</c:v>
                </c:pt>
                <c:pt idx="1">
                  <c:v>N32P32</c:v>
                </c:pt>
                <c:pt idx="2">
                  <c:v>N96P96</c:v>
                </c:pt>
                <c:pt idx="3">
                  <c:v>N128P128</c:v>
                </c:pt>
                <c:pt idx="4">
                  <c:v>GG</c:v>
                </c:pt>
              </c:strCache>
            </c:strRef>
          </c:cat>
          <c:val>
            <c:numRef>
              <c:f>'[Grau 2025.xls]Prel stat în funcție de rotație'!$N$45:$N$49</c:f>
              <c:numCache>
                <c:formatCode>0</c:formatCode>
                <c:ptCount val="5"/>
                <c:pt idx="0">
                  <c:v>3745.9875000000002</c:v>
                </c:pt>
                <c:pt idx="1">
                  <c:v>4674.0916666666662</c:v>
                </c:pt>
                <c:pt idx="2">
                  <c:v>5356.0416666666661</c:v>
                </c:pt>
                <c:pt idx="3">
                  <c:v>4887.2624999999989</c:v>
                </c:pt>
                <c:pt idx="4">
                  <c:v>4028.2375000000002</c:v>
                </c:pt>
              </c:numCache>
            </c:numRef>
          </c:val>
          <c:shape val="cylinder"/>
          <c:extLst>
            <c:ext xmlns:c16="http://schemas.microsoft.com/office/drawing/2014/chart" uri="{C3380CC4-5D6E-409C-BE32-E72D297353CC}">
              <c16:uniqueId val="{0000000A-95FC-475F-A04C-D4EF8D58EC7F}"/>
            </c:ext>
          </c:extLst>
        </c:ser>
        <c:dLbls>
          <c:showLegendKey val="0"/>
          <c:showVal val="0"/>
          <c:showCatName val="0"/>
          <c:showSerName val="0"/>
          <c:showPercent val="0"/>
          <c:showBubbleSize val="0"/>
        </c:dLbls>
        <c:gapWidth val="65"/>
        <c:shape val="box"/>
        <c:axId val="22425983"/>
        <c:axId val="1"/>
        <c:axId val="0"/>
      </c:bar3DChart>
      <c:catAx>
        <c:axId val="22425983"/>
        <c:scaling>
          <c:orientation val="minMax"/>
        </c:scaling>
        <c:delete val="0"/>
        <c:axPos val="b"/>
        <c:title>
          <c:tx>
            <c:rich>
              <a:bodyPr rot="0" vert="horz"/>
              <a:lstStyle/>
              <a:p>
                <a:pPr>
                  <a:defRPr/>
                </a:pPr>
                <a:r>
                  <a:rPr lang="ro-RO"/>
                  <a:t>Dozele de îngrățământ ( kg s.a. / ha )</a:t>
                </a:r>
                <a:endParaRPr lang="en-US"/>
              </a:p>
            </c:rich>
          </c:tx>
          <c:layout>
            <c:manualLayout>
              <c:xMode val="edge"/>
              <c:yMode val="edge"/>
              <c:x val="0.33727761198799927"/>
              <c:y val="0.91385641835420983"/>
            </c:manualLayout>
          </c:layout>
          <c:overlay val="0"/>
          <c:spPr>
            <a:noFill/>
            <a:ln w="25400">
              <a:noFill/>
            </a:ln>
          </c:spPr>
        </c:title>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0"/>
          <a:lstStyle/>
          <a:p>
            <a:pPr>
              <a:defRPr b="1"/>
            </a:pPr>
            <a:endParaRPr lang="en-US"/>
          </a:p>
        </c:txPr>
        <c:crossAx val="1"/>
        <c:crosses val="autoZero"/>
        <c:auto val="1"/>
        <c:lblAlgn val="ctr"/>
        <c:lblOffset val="100"/>
        <c:noMultiLvlLbl val="0"/>
      </c:catAx>
      <c:valAx>
        <c:axId val="1"/>
        <c:scaling>
          <c:orientation val="minMax"/>
        </c:scaling>
        <c:delete val="0"/>
        <c:axPos val="l"/>
        <c:majorGridlines>
          <c:spPr>
            <a:ln w="9525" cap="flat" cmpd="sng" algn="ctr">
              <a:solidFill>
                <a:schemeClr val="dk1">
                  <a:lumMod val="15000"/>
                  <a:lumOff val="85000"/>
                </a:schemeClr>
              </a:solidFill>
              <a:round/>
            </a:ln>
            <a:effectLst/>
          </c:spPr>
        </c:majorGridlines>
        <c:title>
          <c:tx>
            <c:rich>
              <a:bodyPr rot="-5400000" vert="horz"/>
              <a:lstStyle/>
              <a:p>
                <a:pPr>
                  <a:defRPr sz="2400"/>
                </a:pPr>
                <a:r>
                  <a:rPr lang="ro-RO" sz="2400"/>
                  <a:t>Producția kg / ha </a:t>
                </a:r>
                <a:endParaRPr lang="en-US" sz="2400"/>
              </a:p>
            </c:rich>
          </c:tx>
          <c:layout>
            <c:manualLayout>
              <c:xMode val="edge"/>
              <c:yMode val="edge"/>
              <c:x val="1.5320038242623115E-2"/>
              <c:y val="0.32930888277687087"/>
            </c:manualLayout>
          </c:layout>
          <c:overlay val="0"/>
          <c:spPr>
            <a:noFill/>
            <a:ln w="25400">
              <a:noFill/>
            </a:ln>
          </c:spPr>
        </c:title>
        <c:numFmt formatCode="0" sourceLinked="1"/>
        <c:majorTickMark val="none"/>
        <c:minorTickMark val="none"/>
        <c:tickLblPos val="nextTo"/>
        <c:spPr>
          <a:ln w="9525">
            <a:noFill/>
          </a:ln>
        </c:spPr>
        <c:txPr>
          <a:bodyPr rot="0"/>
          <a:lstStyle/>
          <a:p>
            <a:pPr>
              <a:defRPr b="1"/>
            </a:pPr>
            <a:endParaRPr lang="en-US"/>
          </a:p>
        </c:txPr>
        <c:crossAx val="22425983"/>
        <c:crosses val="autoZero"/>
        <c:crossBetween val="between"/>
      </c:valAx>
      <c:spPr>
        <a:noFill/>
        <a:ln w="25400">
          <a:noFill/>
        </a:ln>
      </c:spPr>
    </c:plotArea>
    <c:plotVisOnly val="1"/>
    <c:dispBlanksAs val="gap"/>
    <c:showDLblsOverMax val="0"/>
  </c:chart>
  <c:spPr>
    <a:blipFill>
      <a:blip xmlns:r="http://schemas.openxmlformats.org/officeDocument/2006/relationships" r:embed="rId1"/>
      <a:tile tx="0" ty="0" sx="100000" sy="100000" flip="none" algn="tl"/>
    </a:blipFill>
    <a:ln w="9525" cap="flat" cmpd="sng" algn="ctr">
      <a:solidFill>
        <a:schemeClr val="dk1">
          <a:lumMod val="25000"/>
          <a:lumOff val="75000"/>
        </a:schemeClr>
      </a:solidFill>
      <a:round/>
    </a:ln>
    <a:effectLst/>
  </c:spPr>
  <c:txPr>
    <a:bodyPr/>
    <a:lstStyle/>
    <a:p>
      <a:pPr>
        <a:defRPr sz="2000">
          <a:latin typeface="Arial" panose="020B0604020202020204" pitchFamily="34" charset="0"/>
          <a:cs typeface="Arial" panose="020B0604020202020204" pitchFamily="34" charset="0"/>
        </a:defRPr>
      </a:pPr>
      <a:endParaRPr lang="en-US"/>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ro-RO"/>
              <a:t>Wheat production dynamics recorded in 2025</a:t>
            </a:r>
            <a:endParaRPr lang="en-US"/>
          </a:p>
        </c:rich>
      </c:tx>
      <c:overlay val="0"/>
      <c:spPr>
        <a:noFill/>
        <a:ln w="25400">
          <a:noFill/>
        </a:ln>
      </c:spPr>
    </c:title>
    <c:autoTitleDeleted val="0"/>
    <c:view3D>
      <c:rotX val="0"/>
      <c:rotY val="0"/>
      <c:depthPercent val="100"/>
      <c:rAngAx val="0"/>
    </c:view3D>
    <c:floor>
      <c:thickness val="0"/>
      <c:spPr>
        <a:solidFill>
          <a:srgbClr val="FFFF00"/>
        </a:solidFill>
        <a:ln w="28575">
          <a:solidFill>
            <a:schemeClr val="tx1"/>
          </a:solidFill>
        </a:ln>
        <a:effectLst>
          <a:outerShdw blurRad="76200" dist="50800" dir="3600000" sx="102000" sy="102000" algn="ctr" rotWithShape="0">
            <a:srgbClr val="FFFF00">
              <a:alpha val="96000"/>
            </a:srgbClr>
          </a:outerShdw>
        </a:effectLst>
      </c:spPr>
    </c:floor>
    <c:sideWall>
      <c:thickness val="0"/>
      <c:spPr>
        <a:ln w="25400">
          <a:solidFill>
            <a:schemeClr val="tx1">
              <a:lumMod val="15000"/>
              <a:lumOff val="85000"/>
            </a:schemeClr>
          </a:solidFill>
        </a:ln>
        <a:effectLst>
          <a:outerShdw blurRad="50800" dist="50800" dir="5400000" algn="ctr" rotWithShape="0">
            <a:srgbClr val="FFFF00"/>
          </a:outerShdw>
        </a:effectLst>
      </c:spPr>
    </c:sideWall>
    <c:backWall>
      <c:thickness val="0"/>
      <c:spPr>
        <a:blipFill>
          <a:blip xmlns:r="http://schemas.openxmlformats.org/officeDocument/2006/relationships" r:embed="rId2"/>
          <a:tile tx="0" ty="0" sx="100000" sy="100000" flip="none" algn="tl"/>
        </a:blipFill>
        <a:ln w="25400">
          <a:solidFill>
            <a:schemeClr val="tx1">
              <a:lumMod val="15000"/>
              <a:lumOff val="85000"/>
            </a:schemeClr>
          </a:solidFill>
        </a:ln>
        <a:effectLst>
          <a:outerShdw blurRad="50800" dist="50800" dir="5400000" algn="ctr" rotWithShape="0">
            <a:srgbClr val="FFFF00"/>
          </a:outerShdw>
        </a:effectLst>
      </c:spPr>
    </c:backWall>
    <c:plotArea>
      <c:layout>
        <c:manualLayout>
          <c:layoutTarget val="inner"/>
          <c:xMode val="edge"/>
          <c:yMode val="edge"/>
          <c:x val="2.0892687559354226E-2"/>
          <c:y val="0.1479169855387947"/>
          <c:w val="0.9582146248812915"/>
          <c:h val="0.78436511850705493"/>
        </c:manualLayout>
      </c:layout>
      <c:bar3DChart>
        <c:barDir val="col"/>
        <c:grouping val="clustered"/>
        <c:varyColors val="0"/>
        <c:ser>
          <c:idx val="0"/>
          <c:order val="0"/>
          <c:tx>
            <c:strRef>
              <c:f>'Prel stat pe rotatii'!$A$38</c:f>
              <c:strCache>
                <c:ptCount val="1"/>
                <c:pt idx="0">
                  <c:v>NoPo</c:v>
                </c:pt>
              </c:strCache>
            </c:strRef>
          </c:tx>
          <c:invertIfNegative val="0"/>
          <c:dLbls>
            <c:spPr>
              <a:noFill/>
              <a:ln w="25400">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'Prel stat pe rotatii'!$B$37:$E$37</c:f>
              <c:strCache>
                <c:ptCount val="4"/>
                <c:pt idx="0">
                  <c:v>Monocultura</c:v>
                </c:pt>
                <c:pt idx="1">
                  <c:v>Rotatie de doi ani </c:v>
                </c:pt>
                <c:pt idx="2">
                  <c:v>Rotatie de trei ani</c:v>
                </c:pt>
                <c:pt idx="3">
                  <c:v>Rotatie de cinci ani</c:v>
                </c:pt>
              </c:strCache>
            </c:strRef>
          </c:cat>
          <c:val>
            <c:numRef>
              <c:f>'Prel stat pe rotatii'!$B$38:$E$38</c:f>
              <c:numCache>
                <c:formatCode>0</c:formatCode>
                <c:ptCount val="4"/>
                <c:pt idx="0">
                  <c:v>2135.9541666666669</c:v>
                </c:pt>
                <c:pt idx="1">
                  <c:v>2651.7541666666666</c:v>
                </c:pt>
                <c:pt idx="2">
                  <c:v>3436.0166666666664</c:v>
                </c:pt>
                <c:pt idx="3">
                  <c:v>3658.3874999999998</c:v>
                </c:pt>
              </c:numCache>
            </c:numRef>
          </c:val>
          <c:shape val="cylinder"/>
          <c:extLst>
            <c:ext xmlns:c16="http://schemas.microsoft.com/office/drawing/2014/chart" uri="{C3380CC4-5D6E-409C-BE32-E72D297353CC}">
              <c16:uniqueId val="{00000000-0922-4150-9E03-2F2CDF6E7BF4}"/>
            </c:ext>
          </c:extLst>
        </c:ser>
        <c:ser>
          <c:idx val="1"/>
          <c:order val="1"/>
          <c:tx>
            <c:strRef>
              <c:f>'Prel stat pe rotatii'!$A$39</c:f>
              <c:strCache>
                <c:ptCount val="1"/>
                <c:pt idx="0">
                  <c:v>N32P32</c:v>
                </c:pt>
              </c:strCache>
            </c:strRef>
          </c:tx>
          <c:invertIfNegative val="0"/>
          <c:dLbls>
            <c:spPr>
              <a:noFill/>
              <a:ln w="25400">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'Prel stat pe rotatii'!$B$37:$E$37</c:f>
              <c:strCache>
                <c:ptCount val="4"/>
                <c:pt idx="0">
                  <c:v>Monocultura</c:v>
                </c:pt>
                <c:pt idx="1">
                  <c:v>Rotatie de doi ani </c:v>
                </c:pt>
                <c:pt idx="2">
                  <c:v>Rotatie de trei ani</c:v>
                </c:pt>
                <c:pt idx="3">
                  <c:v>Rotatie de cinci ani</c:v>
                </c:pt>
              </c:strCache>
            </c:strRef>
          </c:cat>
          <c:val>
            <c:numRef>
              <c:f>'Prel stat pe rotatii'!$B$39:$E$39</c:f>
              <c:numCache>
                <c:formatCode>0</c:formatCode>
                <c:ptCount val="4"/>
                <c:pt idx="0">
                  <c:v>3668.7958333333336</c:v>
                </c:pt>
                <c:pt idx="1">
                  <c:v>4488.7833333333328</c:v>
                </c:pt>
                <c:pt idx="2">
                  <c:v>4674.0916666666662</c:v>
                </c:pt>
                <c:pt idx="3">
                  <c:v>4594.666666666667</c:v>
                </c:pt>
              </c:numCache>
            </c:numRef>
          </c:val>
          <c:shape val="cylinder"/>
          <c:extLst>
            <c:ext xmlns:c16="http://schemas.microsoft.com/office/drawing/2014/chart" uri="{C3380CC4-5D6E-409C-BE32-E72D297353CC}">
              <c16:uniqueId val="{00000001-0922-4150-9E03-2F2CDF6E7BF4}"/>
            </c:ext>
          </c:extLst>
        </c:ser>
        <c:ser>
          <c:idx val="2"/>
          <c:order val="2"/>
          <c:tx>
            <c:strRef>
              <c:f>'Prel stat pe rotatii'!$A$40</c:f>
              <c:strCache>
                <c:ptCount val="1"/>
                <c:pt idx="0">
                  <c:v>N96P96</c:v>
                </c:pt>
              </c:strCache>
            </c:strRef>
          </c:tx>
          <c:invertIfNegative val="0"/>
          <c:dLbls>
            <c:spPr>
              <a:noFill/>
              <a:ln w="25400">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'Prel stat pe rotatii'!$B$37:$E$37</c:f>
              <c:strCache>
                <c:ptCount val="4"/>
                <c:pt idx="0">
                  <c:v>Monocultura</c:v>
                </c:pt>
                <c:pt idx="1">
                  <c:v>Rotatie de doi ani </c:v>
                </c:pt>
                <c:pt idx="2">
                  <c:v>Rotatie de trei ani</c:v>
                </c:pt>
                <c:pt idx="3">
                  <c:v>Rotatie de cinci ani</c:v>
                </c:pt>
              </c:strCache>
            </c:strRef>
          </c:cat>
          <c:val>
            <c:numRef>
              <c:f>'Prel stat pe rotatii'!$B$40:$E$40</c:f>
              <c:numCache>
                <c:formatCode>0</c:formatCode>
                <c:ptCount val="4"/>
                <c:pt idx="0">
                  <c:v>4450.3958333333339</c:v>
                </c:pt>
                <c:pt idx="1">
                  <c:v>5183.3083333333325</c:v>
                </c:pt>
                <c:pt idx="2">
                  <c:v>5356.0416666666661</c:v>
                </c:pt>
                <c:pt idx="3">
                  <c:v>4795.2791666666662</c:v>
                </c:pt>
              </c:numCache>
            </c:numRef>
          </c:val>
          <c:shape val="cylinder"/>
          <c:extLst>
            <c:ext xmlns:c16="http://schemas.microsoft.com/office/drawing/2014/chart" uri="{C3380CC4-5D6E-409C-BE32-E72D297353CC}">
              <c16:uniqueId val="{00000002-0922-4150-9E03-2F2CDF6E7BF4}"/>
            </c:ext>
          </c:extLst>
        </c:ser>
        <c:ser>
          <c:idx val="3"/>
          <c:order val="3"/>
          <c:tx>
            <c:strRef>
              <c:f>'Prel stat pe rotatii'!$A$41</c:f>
              <c:strCache>
                <c:ptCount val="1"/>
                <c:pt idx="0">
                  <c:v>N128P128</c:v>
                </c:pt>
              </c:strCache>
            </c:strRef>
          </c:tx>
          <c:invertIfNegative val="0"/>
          <c:dLbls>
            <c:spPr>
              <a:noFill/>
              <a:ln w="25400">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'Prel stat pe rotatii'!$B$37:$E$37</c:f>
              <c:strCache>
                <c:ptCount val="4"/>
                <c:pt idx="0">
                  <c:v>Monocultura</c:v>
                </c:pt>
                <c:pt idx="1">
                  <c:v>Rotatie de doi ani </c:v>
                </c:pt>
                <c:pt idx="2">
                  <c:v>Rotatie de trei ani</c:v>
                </c:pt>
                <c:pt idx="3">
                  <c:v>Rotatie de cinci ani</c:v>
                </c:pt>
              </c:strCache>
            </c:strRef>
          </c:cat>
          <c:val>
            <c:numRef>
              <c:f>'Prel stat pe rotatii'!$B$41:$E$41</c:f>
              <c:numCache>
                <c:formatCode>0</c:formatCode>
                <c:ptCount val="4"/>
                <c:pt idx="0">
                  <c:v>3947.2041666666655</c:v>
                </c:pt>
                <c:pt idx="1">
                  <c:v>4703.083333333333</c:v>
                </c:pt>
                <c:pt idx="2">
                  <c:v>4887.2624999999989</c:v>
                </c:pt>
                <c:pt idx="3">
                  <c:v>4762.7791666666653</c:v>
                </c:pt>
              </c:numCache>
            </c:numRef>
          </c:val>
          <c:shape val="cylinder"/>
          <c:extLst>
            <c:ext xmlns:c16="http://schemas.microsoft.com/office/drawing/2014/chart" uri="{C3380CC4-5D6E-409C-BE32-E72D297353CC}">
              <c16:uniqueId val="{00000003-0922-4150-9E03-2F2CDF6E7BF4}"/>
            </c:ext>
          </c:extLst>
        </c:ser>
        <c:ser>
          <c:idx val="4"/>
          <c:order val="4"/>
          <c:tx>
            <c:strRef>
              <c:f>'Prel stat pe rotatii'!$A$42</c:f>
              <c:strCache>
                <c:ptCount val="1"/>
                <c:pt idx="0">
                  <c:v>Gunoi 50t/ha </c:v>
                </c:pt>
              </c:strCache>
            </c:strRef>
          </c:tx>
          <c:invertIfNegative val="0"/>
          <c:dLbls>
            <c:spPr>
              <a:noFill/>
              <a:ln w="25400">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'Prel stat pe rotatii'!$B$37:$E$37</c:f>
              <c:strCache>
                <c:ptCount val="4"/>
                <c:pt idx="0">
                  <c:v>Monocultura</c:v>
                </c:pt>
                <c:pt idx="1">
                  <c:v>Rotatie de doi ani </c:v>
                </c:pt>
                <c:pt idx="2">
                  <c:v>Rotatie de trei ani</c:v>
                </c:pt>
                <c:pt idx="3">
                  <c:v>Rotatie de cinci ani</c:v>
                </c:pt>
              </c:strCache>
            </c:strRef>
          </c:cat>
          <c:val>
            <c:numRef>
              <c:f>'Prel stat pe rotatii'!$B$42:$E$42</c:f>
              <c:numCache>
                <c:formatCode>0</c:formatCode>
                <c:ptCount val="4"/>
                <c:pt idx="0">
                  <c:v>3330.8083333333329</c:v>
                </c:pt>
                <c:pt idx="1">
                  <c:v>4169.5916666666662</c:v>
                </c:pt>
                <c:pt idx="2">
                  <c:v>4354.2125000000005</c:v>
                </c:pt>
                <c:pt idx="3">
                  <c:v>4420.1499999999996</c:v>
                </c:pt>
              </c:numCache>
            </c:numRef>
          </c:val>
          <c:shape val="cylinder"/>
          <c:extLst>
            <c:ext xmlns:c16="http://schemas.microsoft.com/office/drawing/2014/chart" uri="{C3380CC4-5D6E-409C-BE32-E72D297353CC}">
              <c16:uniqueId val="{00000004-0922-4150-9E03-2F2CDF6E7BF4}"/>
            </c:ext>
          </c:extLst>
        </c:ser>
        <c:dLbls>
          <c:showLegendKey val="0"/>
          <c:showVal val="0"/>
          <c:showCatName val="0"/>
          <c:showSerName val="0"/>
          <c:showPercent val="0"/>
          <c:showBubbleSize val="0"/>
        </c:dLbls>
        <c:gapWidth val="150"/>
        <c:shape val="box"/>
        <c:axId val="407952336"/>
        <c:axId val="1"/>
        <c:axId val="0"/>
      </c:bar3DChart>
      <c:catAx>
        <c:axId val="4079523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vert="horz"/>
          <a:lstStyle/>
          <a:p>
            <a:pPr>
              <a:defRPr/>
            </a:pPr>
            <a:endParaRPr lang="en-US"/>
          </a:p>
        </c:txPr>
        <c:crossAx val="1"/>
        <c:crosses val="autoZero"/>
        <c:auto val="1"/>
        <c:lblAlgn val="ctr"/>
        <c:lblOffset val="100"/>
        <c:noMultiLvlLbl val="0"/>
      </c:catAx>
      <c:valAx>
        <c:axId val="1"/>
        <c:scaling>
          <c:orientation val="minMax"/>
        </c:scaling>
        <c:delete val="1"/>
        <c:axPos val="l"/>
        <c:numFmt formatCode="0" sourceLinked="1"/>
        <c:majorTickMark val="out"/>
        <c:minorTickMark val="none"/>
        <c:tickLblPos val="nextTo"/>
        <c:crossAx val="407952336"/>
        <c:crosses val="autoZero"/>
        <c:crossBetween val="between"/>
      </c:valAx>
      <c:spPr>
        <a:noFill/>
        <a:ln w="28575">
          <a:solidFill>
            <a:schemeClr val="tx1"/>
          </a:solidFill>
        </a:ln>
      </c:spPr>
    </c:plotArea>
    <c:legend>
      <c:legendPos val="t"/>
      <c:overlay val="0"/>
      <c:spPr>
        <a:noFill/>
        <a:ln w="25400">
          <a:noFill/>
        </a:ln>
      </c:spPr>
    </c:legend>
    <c:plotVisOnly val="1"/>
    <c:dispBlanksAs val="gap"/>
    <c:showDLblsOverMax val="0"/>
  </c:chart>
  <c:spPr>
    <a:blipFill>
      <a:blip xmlns:r="http://schemas.openxmlformats.org/officeDocument/2006/relationships" r:embed="rId2"/>
      <a:tile tx="0" ty="0" sx="100000" sy="100000" flip="none" algn="tl"/>
    </a:blipFill>
    <a:ln w="9525" cap="flat" cmpd="sng" algn="ctr">
      <a:solidFill>
        <a:schemeClr val="tx1">
          <a:lumMod val="15000"/>
          <a:lumOff val="85000"/>
        </a:schemeClr>
      </a:solidFill>
      <a:round/>
    </a:ln>
    <a:effectLst/>
  </c:spPr>
  <c:txPr>
    <a:bodyPr/>
    <a:lstStyle/>
    <a:p>
      <a:pPr>
        <a:defRPr sz="2000" b="1" i="0" u="none" strike="noStrike" baseline="0">
          <a:solidFill>
            <a:srgbClr val="000000"/>
          </a:solidFill>
          <a:latin typeface="Arial" panose="020B0604020202020204" pitchFamily="34" charset="0"/>
          <a:ea typeface="Cambria" panose="02040503050406030204" pitchFamily="18" charset="0"/>
          <a:cs typeface="Arial" panose="020B0604020202020204" pitchFamily="34" charset="0"/>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ro-RO"/>
              <a:t>Variation in wheat production- 3-year rotation(A3)- 2025 depending on fertilization doses</a:t>
            </a:r>
            <a:endParaRPr lang="en-US"/>
          </a:p>
        </c:rich>
      </c:tx>
      <c:overlay val="0"/>
    </c:title>
    <c:autoTitleDeleted val="0"/>
    <c:plotArea>
      <c:layout>
        <c:manualLayout>
          <c:layoutTarget val="inner"/>
          <c:xMode val="edge"/>
          <c:yMode val="edge"/>
          <c:x val="0.15456814865715937"/>
          <c:y val="0.1913350557343185"/>
          <c:w val="0.73503340422304486"/>
          <c:h val="0.65507992972489859"/>
        </c:manualLayout>
      </c:layout>
      <c:barChart>
        <c:barDir val="col"/>
        <c:grouping val="clustered"/>
        <c:varyColors val="0"/>
        <c:ser>
          <c:idx val="0"/>
          <c:order val="0"/>
          <c:invertIfNegative val="0"/>
          <c:dPt>
            <c:idx val="0"/>
            <c:invertIfNegative val="0"/>
            <c:bubble3D val="0"/>
            <c:spPr>
              <a:blipFill>
                <a:blip xmlns:r="http://schemas.openxmlformats.org/officeDocument/2006/relationships" r:embed="rId1"/>
                <a:tile tx="0" ty="0" sx="100000" sy="100000" flip="none" algn="tl"/>
              </a:blipFill>
            </c:spPr>
            <c:extLst>
              <c:ext xmlns:c16="http://schemas.microsoft.com/office/drawing/2014/chart" uri="{C3380CC4-5D6E-409C-BE32-E72D297353CC}">
                <c16:uniqueId val="{00000001-1A46-4021-B7C8-E73965ADE491}"/>
              </c:ext>
            </c:extLst>
          </c:dPt>
          <c:dPt>
            <c:idx val="1"/>
            <c:invertIfNegative val="0"/>
            <c:bubble3D val="0"/>
            <c:spPr>
              <a:blipFill>
                <a:blip xmlns:r="http://schemas.openxmlformats.org/officeDocument/2006/relationships" r:embed="rId2"/>
                <a:tile tx="0" ty="0" sx="100000" sy="100000" flip="none" algn="tl"/>
              </a:blipFill>
            </c:spPr>
            <c:extLst>
              <c:ext xmlns:c16="http://schemas.microsoft.com/office/drawing/2014/chart" uri="{C3380CC4-5D6E-409C-BE32-E72D297353CC}">
                <c16:uniqueId val="{00000003-1A46-4021-B7C8-E73965ADE491}"/>
              </c:ext>
            </c:extLst>
          </c:dPt>
          <c:dPt>
            <c:idx val="2"/>
            <c:invertIfNegative val="0"/>
            <c:bubble3D val="0"/>
            <c:spPr>
              <a:blipFill>
                <a:blip xmlns:r="http://schemas.openxmlformats.org/officeDocument/2006/relationships" r:embed="rId3"/>
                <a:tile tx="0" ty="0" sx="100000" sy="100000" flip="none" algn="tl"/>
              </a:blipFill>
            </c:spPr>
            <c:extLst>
              <c:ext xmlns:c16="http://schemas.microsoft.com/office/drawing/2014/chart" uri="{C3380CC4-5D6E-409C-BE32-E72D297353CC}">
                <c16:uniqueId val="{00000005-1A46-4021-B7C8-E73965ADE491}"/>
              </c:ext>
            </c:extLst>
          </c:dPt>
          <c:dPt>
            <c:idx val="3"/>
            <c:invertIfNegative val="0"/>
            <c:bubble3D val="0"/>
            <c:spPr>
              <a:blipFill>
                <a:blip xmlns:r="http://schemas.openxmlformats.org/officeDocument/2006/relationships" r:embed="rId4"/>
                <a:tile tx="0" ty="0" sx="100000" sy="100000" flip="none" algn="tl"/>
              </a:blipFill>
            </c:spPr>
            <c:extLst>
              <c:ext xmlns:c16="http://schemas.microsoft.com/office/drawing/2014/chart" uri="{C3380CC4-5D6E-409C-BE32-E72D297353CC}">
                <c16:uniqueId val="{00000007-1A46-4021-B7C8-E73965ADE491}"/>
              </c:ext>
            </c:extLst>
          </c:dPt>
          <c:dPt>
            <c:idx val="4"/>
            <c:invertIfNegative val="0"/>
            <c:bubble3D val="0"/>
            <c:spPr>
              <a:blipFill>
                <a:blip xmlns:r="http://schemas.openxmlformats.org/officeDocument/2006/relationships" r:embed="rId5"/>
                <a:tile tx="0" ty="0" sx="100000" sy="100000" flip="none" algn="tl"/>
              </a:blipFill>
            </c:spPr>
            <c:extLst>
              <c:ext xmlns:c16="http://schemas.microsoft.com/office/drawing/2014/chart" uri="{C3380CC4-5D6E-409C-BE32-E72D297353CC}">
                <c16:uniqueId val="{00000009-1A46-4021-B7C8-E73965ADE491}"/>
              </c:ext>
            </c:extLst>
          </c:dPt>
          <c:dLbls>
            <c:spPr>
              <a:noFill/>
              <a:ln w="25400">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'Prelucrare statistică pe rotați'!$M$45:$M$49</c:f>
              <c:strCache>
                <c:ptCount val="5"/>
                <c:pt idx="0">
                  <c:v>N0P0</c:v>
                </c:pt>
                <c:pt idx="1">
                  <c:v>N32P32</c:v>
                </c:pt>
                <c:pt idx="2">
                  <c:v>N96P96</c:v>
                </c:pt>
                <c:pt idx="3">
                  <c:v>N128P128</c:v>
                </c:pt>
                <c:pt idx="4">
                  <c:v>GG</c:v>
                </c:pt>
              </c:strCache>
            </c:strRef>
          </c:cat>
          <c:val>
            <c:numRef>
              <c:f>'Prelucrare statistică pe rotați'!$N$45:$N$49</c:f>
              <c:numCache>
                <c:formatCode>0</c:formatCode>
                <c:ptCount val="5"/>
                <c:pt idx="0">
                  <c:v>3436.0166666666664</c:v>
                </c:pt>
                <c:pt idx="1">
                  <c:v>4674.0916666666662</c:v>
                </c:pt>
                <c:pt idx="2">
                  <c:v>5356.0416666666661</c:v>
                </c:pt>
                <c:pt idx="3">
                  <c:v>4887.2624999999989</c:v>
                </c:pt>
                <c:pt idx="4">
                  <c:v>4354.2125000000005</c:v>
                </c:pt>
              </c:numCache>
            </c:numRef>
          </c:val>
          <c:extLst>
            <c:ext xmlns:c16="http://schemas.microsoft.com/office/drawing/2014/chart" uri="{C3380CC4-5D6E-409C-BE32-E72D297353CC}">
              <c16:uniqueId val="{0000000A-1A46-4021-B7C8-E73965ADE491}"/>
            </c:ext>
          </c:extLst>
        </c:ser>
        <c:dLbls>
          <c:showLegendKey val="0"/>
          <c:showVal val="0"/>
          <c:showCatName val="0"/>
          <c:showSerName val="0"/>
          <c:showPercent val="0"/>
          <c:showBubbleSize val="0"/>
        </c:dLbls>
        <c:gapWidth val="150"/>
        <c:axId val="740693008"/>
        <c:axId val="1"/>
      </c:barChart>
      <c:catAx>
        <c:axId val="740693008"/>
        <c:scaling>
          <c:orientation val="minMax"/>
        </c:scaling>
        <c:delete val="0"/>
        <c:axPos val="b"/>
        <c:title>
          <c:tx>
            <c:rich>
              <a:bodyPr/>
              <a:lstStyle/>
              <a:p>
                <a:pPr>
                  <a:defRPr/>
                </a:pPr>
                <a:r>
                  <a:rPr lang="ro-RO"/>
                  <a:t>Dozele de îngrățământ ( kg s.a. / ha )</a:t>
                </a:r>
                <a:endParaRPr lang="en-US"/>
              </a:p>
            </c:rich>
          </c:tx>
          <c:layout>
            <c:manualLayout>
              <c:xMode val="edge"/>
              <c:yMode val="edge"/>
              <c:x val="0.33727761198799927"/>
              <c:y val="0.91385655597398152"/>
            </c:manualLayout>
          </c:layout>
          <c:overlay val="0"/>
        </c:title>
        <c:numFmt formatCode="General" sourceLinked="1"/>
        <c:majorTickMark val="cross"/>
        <c:minorTickMark val="none"/>
        <c:tickLblPos val="nextTo"/>
        <c:spPr>
          <a:ln w="3175">
            <a:solidFill>
              <a:srgbClr val="000000"/>
            </a:solidFill>
            <a:prstDash val="solid"/>
          </a:ln>
        </c:spPr>
        <c:txPr>
          <a:bodyPr rot="0" vert="horz"/>
          <a:lstStyle/>
          <a:p>
            <a:pPr>
              <a:defRPr/>
            </a:pPr>
            <a:endParaRPr lang="en-US"/>
          </a:p>
        </c:txPr>
        <c:crossAx val="1"/>
        <c:crosses val="autoZero"/>
        <c:auto val="1"/>
        <c:lblAlgn val="ctr"/>
        <c:lblOffset val="100"/>
        <c:tickMarkSkip val="1"/>
        <c:noMultiLvlLbl val="0"/>
      </c:catAx>
      <c:valAx>
        <c:axId val="1"/>
        <c:scaling>
          <c:orientation val="minMax"/>
        </c:scaling>
        <c:delete val="0"/>
        <c:axPos val="l"/>
        <c:title>
          <c:tx>
            <c:rich>
              <a:bodyPr/>
              <a:lstStyle/>
              <a:p>
                <a:pPr>
                  <a:defRPr/>
                </a:pPr>
                <a:r>
                  <a:rPr lang="ro-RO"/>
                  <a:t>Producția kg / ha </a:t>
                </a:r>
                <a:endParaRPr lang="en-US"/>
              </a:p>
            </c:rich>
          </c:tx>
          <c:layout>
            <c:manualLayout>
              <c:xMode val="edge"/>
              <c:yMode val="edge"/>
              <c:x val="3.9653878881578154E-2"/>
              <c:y val="0.32930874129864202"/>
            </c:manualLayout>
          </c:layout>
          <c:overlay val="0"/>
        </c:title>
        <c:numFmt formatCode="0" sourceLinked="1"/>
        <c:majorTickMark val="cross"/>
        <c:minorTickMark val="none"/>
        <c:tickLblPos val="nextTo"/>
        <c:spPr>
          <a:ln w="3175">
            <a:solidFill>
              <a:srgbClr val="000000"/>
            </a:solidFill>
            <a:prstDash val="solid"/>
          </a:ln>
        </c:spPr>
        <c:txPr>
          <a:bodyPr rot="0" vert="horz"/>
          <a:lstStyle/>
          <a:p>
            <a:pPr>
              <a:defRPr/>
            </a:pPr>
            <a:endParaRPr lang="en-US"/>
          </a:p>
        </c:txPr>
        <c:crossAx val="740693008"/>
        <c:crosses val="autoZero"/>
        <c:crossBetween val="between"/>
      </c:valAx>
      <c:spPr>
        <a:noFill/>
        <a:ln w="25400">
          <a:noFill/>
        </a:ln>
      </c:spPr>
    </c:plotArea>
    <c:plotVisOnly val="1"/>
    <c:dispBlanksAs val="gap"/>
    <c:showDLblsOverMax val="0"/>
  </c:chart>
  <c:spPr>
    <a:blipFill>
      <a:blip xmlns:r="http://schemas.openxmlformats.org/officeDocument/2006/relationships" r:embed="rId6"/>
      <a:tile tx="0" ty="0" sx="100000" sy="100000" flip="none" algn="tl"/>
    </a:blipFill>
    <a:ln w="9525">
      <a:noFill/>
    </a:ln>
  </c:spPr>
  <c:txPr>
    <a:bodyPr/>
    <a:lstStyle/>
    <a:p>
      <a:pPr>
        <a:defRPr sz="2000" b="1" i="0" u="none" strike="noStrike" baseline="0">
          <a:solidFill>
            <a:srgbClr val="000000"/>
          </a:solidFill>
          <a:latin typeface="Arial" panose="020B0604020202020204" pitchFamily="34" charset="0"/>
          <a:ea typeface="Cambria" panose="02040503050406030204" pitchFamily="18" charset="0"/>
          <a:cs typeface="Arial" panose="020B0604020202020204" pitchFamily="34" charset="0"/>
        </a:defRPr>
      </a:pPr>
      <a:endParaRPr lang="en-US"/>
    </a:p>
  </c:txPr>
  <c:externalData r:id="rId7">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39691" y="4712366"/>
            <a:ext cx="36716494" cy="10024604"/>
          </a:xfrm>
        </p:spPr>
        <p:txBody>
          <a:bodyPr anchor="b"/>
          <a:lstStyle>
            <a:lvl1pPr algn="ctr">
              <a:defRPr sz="25192"/>
            </a:lvl1pPr>
          </a:lstStyle>
          <a:p>
            <a:r>
              <a:rPr lang="en-US"/>
              <a:t>Click to edit Master title style</a:t>
            </a:r>
            <a:endParaRPr lang="en-US" dirty="0"/>
          </a:p>
        </p:txBody>
      </p:sp>
      <p:sp>
        <p:nvSpPr>
          <p:cNvPr id="3" name="Subtitle 2"/>
          <p:cNvSpPr>
            <a:spLocks noGrp="1"/>
          </p:cNvSpPr>
          <p:nvPr>
            <p:ph type="subTitle" idx="1"/>
          </p:nvPr>
        </p:nvSpPr>
        <p:spPr>
          <a:xfrm>
            <a:off x="5399485" y="15123557"/>
            <a:ext cx="32396906" cy="6951901"/>
          </a:xfrm>
        </p:spPr>
        <p:txBody>
          <a:bodyPr/>
          <a:lstStyle>
            <a:lvl1pPr marL="0" indent="0" algn="ctr">
              <a:buNone/>
              <a:defRPr sz="10077"/>
            </a:lvl1pPr>
            <a:lvl2pPr marL="1919600" indent="0" algn="ctr">
              <a:buNone/>
              <a:defRPr sz="8397"/>
            </a:lvl2pPr>
            <a:lvl3pPr marL="3839200" indent="0" algn="ctr">
              <a:buNone/>
              <a:defRPr sz="7557"/>
            </a:lvl3pPr>
            <a:lvl4pPr marL="5758800" indent="0" algn="ctr">
              <a:buNone/>
              <a:defRPr sz="6718"/>
            </a:lvl4pPr>
            <a:lvl5pPr marL="7678400" indent="0" algn="ctr">
              <a:buNone/>
              <a:defRPr sz="6718"/>
            </a:lvl5pPr>
            <a:lvl6pPr marL="9598000" indent="0" algn="ctr">
              <a:buNone/>
              <a:defRPr sz="6718"/>
            </a:lvl6pPr>
            <a:lvl7pPr marL="11517600" indent="0" algn="ctr">
              <a:buNone/>
              <a:defRPr sz="6718"/>
            </a:lvl7pPr>
            <a:lvl8pPr marL="13437199" indent="0" algn="ctr">
              <a:buNone/>
              <a:defRPr sz="6718"/>
            </a:lvl8pPr>
            <a:lvl9pPr marL="15356799" indent="0" algn="ctr">
              <a:buNone/>
              <a:defRPr sz="6718"/>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4257755-6558-471E-A8D3-B66F32766E7C}" type="datetimeFigureOut">
              <a:rPr lang="en-US" smtClean="0"/>
              <a:t>5/26/2026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8DF73-B6FD-46E0-9C7F-53F57E0E9F28}" type="slidenum">
              <a:rPr lang="en-US" smtClean="0"/>
              <a:t>‹#›</a:t>
            </a:fld>
            <a:endParaRPr lang="en-US"/>
          </a:p>
        </p:txBody>
      </p:sp>
    </p:spTree>
    <p:extLst>
      <p:ext uri="{BB962C8B-B14F-4D97-AF65-F5344CB8AC3E}">
        <p14:creationId xmlns:p14="http://schemas.microsoft.com/office/powerpoint/2010/main" val="3114553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257755-6558-471E-A8D3-B66F32766E7C}" type="datetimeFigureOut">
              <a:rPr lang="en-US" smtClean="0"/>
              <a:t>5/26/2026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8DF73-B6FD-46E0-9C7F-53F57E0E9F28}" type="slidenum">
              <a:rPr lang="en-US" smtClean="0"/>
              <a:t>‹#›</a:t>
            </a:fld>
            <a:endParaRPr lang="en-US"/>
          </a:p>
        </p:txBody>
      </p:sp>
    </p:spTree>
    <p:extLst>
      <p:ext uri="{BB962C8B-B14F-4D97-AF65-F5344CB8AC3E}">
        <p14:creationId xmlns:p14="http://schemas.microsoft.com/office/powerpoint/2010/main" val="28892782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0912050" y="1533018"/>
            <a:ext cx="9314111" cy="2440164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969719" y="1533018"/>
            <a:ext cx="27402383" cy="2440164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257755-6558-471E-A8D3-B66F32766E7C}" type="datetimeFigureOut">
              <a:rPr lang="en-US" smtClean="0"/>
              <a:t>5/26/2026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8DF73-B6FD-46E0-9C7F-53F57E0E9F28}" type="slidenum">
              <a:rPr lang="en-US" smtClean="0"/>
              <a:t>‹#›</a:t>
            </a:fld>
            <a:endParaRPr lang="en-US"/>
          </a:p>
        </p:txBody>
      </p:sp>
    </p:spTree>
    <p:extLst>
      <p:ext uri="{BB962C8B-B14F-4D97-AF65-F5344CB8AC3E}">
        <p14:creationId xmlns:p14="http://schemas.microsoft.com/office/powerpoint/2010/main" val="3004638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257755-6558-471E-A8D3-B66F32766E7C}" type="datetimeFigureOut">
              <a:rPr lang="en-US" smtClean="0"/>
              <a:t>5/26/2026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8DF73-B6FD-46E0-9C7F-53F57E0E9F28}" type="slidenum">
              <a:rPr lang="en-US" smtClean="0"/>
              <a:t>‹#›</a:t>
            </a:fld>
            <a:endParaRPr lang="en-US"/>
          </a:p>
        </p:txBody>
      </p:sp>
    </p:spTree>
    <p:extLst>
      <p:ext uri="{BB962C8B-B14F-4D97-AF65-F5344CB8AC3E}">
        <p14:creationId xmlns:p14="http://schemas.microsoft.com/office/powerpoint/2010/main" val="1433622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47221" y="7178531"/>
            <a:ext cx="37256442" cy="11977533"/>
          </a:xfrm>
        </p:spPr>
        <p:txBody>
          <a:bodyPr anchor="b"/>
          <a:lstStyle>
            <a:lvl1pPr>
              <a:defRPr sz="25192"/>
            </a:lvl1pPr>
          </a:lstStyle>
          <a:p>
            <a:r>
              <a:rPr lang="en-US"/>
              <a:t>Click to edit Master title style</a:t>
            </a:r>
            <a:endParaRPr lang="en-US" dirty="0"/>
          </a:p>
        </p:txBody>
      </p:sp>
      <p:sp>
        <p:nvSpPr>
          <p:cNvPr id="3" name="Text Placeholder 2"/>
          <p:cNvSpPr>
            <a:spLocks noGrp="1"/>
          </p:cNvSpPr>
          <p:nvPr>
            <p:ph type="body" idx="1"/>
          </p:nvPr>
        </p:nvSpPr>
        <p:spPr>
          <a:xfrm>
            <a:off x="2947221" y="19269377"/>
            <a:ext cx="37256442" cy="6298702"/>
          </a:xfrm>
        </p:spPr>
        <p:txBody>
          <a:bodyPr/>
          <a:lstStyle>
            <a:lvl1pPr marL="0" indent="0">
              <a:buNone/>
              <a:defRPr sz="10077">
                <a:solidFill>
                  <a:schemeClr val="tx1"/>
                </a:solidFill>
              </a:defRPr>
            </a:lvl1pPr>
            <a:lvl2pPr marL="1919600" indent="0">
              <a:buNone/>
              <a:defRPr sz="8397">
                <a:solidFill>
                  <a:schemeClr val="tx1">
                    <a:tint val="75000"/>
                  </a:schemeClr>
                </a:solidFill>
              </a:defRPr>
            </a:lvl2pPr>
            <a:lvl3pPr marL="3839200" indent="0">
              <a:buNone/>
              <a:defRPr sz="7557">
                <a:solidFill>
                  <a:schemeClr val="tx1">
                    <a:tint val="75000"/>
                  </a:schemeClr>
                </a:solidFill>
              </a:defRPr>
            </a:lvl3pPr>
            <a:lvl4pPr marL="5758800" indent="0">
              <a:buNone/>
              <a:defRPr sz="6718">
                <a:solidFill>
                  <a:schemeClr val="tx1">
                    <a:tint val="75000"/>
                  </a:schemeClr>
                </a:solidFill>
              </a:defRPr>
            </a:lvl4pPr>
            <a:lvl5pPr marL="7678400" indent="0">
              <a:buNone/>
              <a:defRPr sz="6718">
                <a:solidFill>
                  <a:schemeClr val="tx1">
                    <a:tint val="75000"/>
                  </a:schemeClr>
                </a:solidFill>
              </a:defRPr>
            </a:lvl5pPr>
            <a:lvl6pPr marL="9598000" indent="0">
              <a:buNone/>
              <a:defRPr sz="6718">
                <a:solidFill>
                  <a:schemeClr val="tx1">
                    <a:tint val="75000"/>
                  </a:schemeClr>
                </a:solidFill>
              </a:defRPr>
            </a:lvl6pPr>
            <a:lvl7pPr marL="11517600" indent="0">
              <a:buNone/>
              <a:defRPr sz="6718">
                <a:solidFill>
                  <a:schemeClr val="tx1">
                    <a:tint val="75000"/>
                  </a:schemeClr>
                </a:solidFill>
              </a:defRPr>
            </a:lvl7pPr>
            <a:lvl8pPr marL="13437199" indent="0">
              <a:buNone/>
              <a:defRPr sz="6718">
                <a:solidFill>
                  <a:schemeClr val="tx1">
                    <a:tint val="75000"/>
                  </a:schemeClr>
                </a:solidFill>
              </a:defRPr>
            </a:lvl8pPr>
            <a:lvl9pPr marL="15356799" indent="0">
              <a:buNone/>
              <a:defRPr sz="6718">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4257755-6558-471E-A8D3-B66F32766E7C}" type="datetimeFigureOut">
              <a:rPr lang="en-US" smtClean="0"/>
              <a:t>5/26/2026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8DF73-B6FD-46E0-9C7F-53F57E0E9F28}" type="slidenum">
              <a:rPr lang="en-US" smtClean="0"/>
              <a:t>‹#›</a:t>
            </a:fld>
            <a:endParaRPr lang="en-US"/>
          </a:p>
        </p:txBody>
      </p:sp>
    </p:spTree>
    <p:extLst>
      <p:ext uri="{BB962C8B-B14F-4D97-AF65-F5344CB8AC3E}">
        <p14:creationId xmlns:p14="http://schemas.microsoft.com/office/powerpoint/2010/main" val="6586990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969716" y="7665089"/>
            <a:ext cx="18358247" cy="18269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1867912" y="7665089"/>
            <a:ext cx="18358247" cy="18269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4257755-6558-471E-A8D3-B66F32766E7C}" type="datetimeFigureOut">
              <a:rPr lang="en-US" smtClean="0"/>
              <a:t>5/26/2026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A8DF73-B6FD-46E0-9C7F-53F57E0E9F28}" type="slidenum">
              <a:rPr lang="en-US" smtClean="0"/>
              <a:t>‹#›</a:t>
            </a:fld>
            <a:endParaRPr lang="en-US"/>
          </a:p>
        </p:txBody>
      </p:sp>
    </p:spTree>
    <p:extLst>
      <p:ext uri="{BB962C8B-B14F-4D97-AF65-F5344CB8AC3E}">
        <p14:creationId xmlns:p14="http://schemas.microsoft.com/office/powerpoint/2010/main" val="20679147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975343" y="1533024"/>
            <a:ext cx="37256442" cy="5565524"/>
          </a:xfrm>
        </p:spPr>
        <p:txBody>
          <a:bodyPr/>
          <a:lstStyle/>
          <a:p>
            <a:r>
              <a:rPr lang="en-US"/>
              <a:t>Click to edit Master title style</a:t>
            </a:r>
            <a:endParaRPr lang="en-US" dirty="0"/>
          </a:p>
        </p:txBody>
      </p:sp>
      <p:sp>
        <p:nvSpPr>
          <p:cNvPr id="3" name="Text Placeholder 2"/>
          <p:cNvSpPr>
            <a:spLocks noGrp="1"/>
          </p:cNvSpPr>
          <p:nvPr>
            <p:ph type="body" idx="1"/>
          </p:nvPr>
        </p:nvSpPr>
        <p:spPr>
          <a:xfrm>
            <a:off x="2975347" y="7058550"/>
            <a:ext cx="18273877" cy="3459286"/>
          </a:xfrm>
        </p:spPr>
        <p:txBody>
          <a:bodyPr anchor="b"/>
          <a:lstStyle>
            <a:lvl1pPr marL="0" indent="0">
              <a:buNone/>
              <a:defRPr sz="10077" b="1"/>
            </a:lvl1pPr>
            <a:lvl2pPr marL="1919600" indent="0">
              <a:buNone/>
              <a:defRPr sz="8397" b="1"/>
            </a:lvl2pPr>
            <a:lvl3pPr marL="3839200" indent="0">
              <a:buNone/>
              <a:defRPr sz="7557" b="1"/>
            </a:lvl3pPr>
            <a:lvl4pPr marL="5758800" indent="0">
              <a:buNone/>
              <a:defRPr sz="6718" b="1"/>
            </a:lvl4pPr>
            <a:lvl5pPr marL="7678400" indent="0">
              <a:buNone/>
              <a:defRPr sz="6718" b="1"/>
            </a:lvl5pPr>
            <a:lvl6pPr marL="9598000" indent="0">
              <a:buNone/>
              <a:defRPr sz="6718" b="1"/>
            </a:lvl6pPr>
            <a:lvl7pPr marL="11517600" indent="0">
              <a:buNone/>
              <a:defRPr sz="6718" b="1"/>
            </a:lvl7pPr>
            <a:lvl8pPr marL="13437199" indent="0">
              <a:buNone/>
              <a:defRPr sz="6718" b="1"/>
            </a:lvl8pPr>
            <a:lvl9pPr marL="15356799" indent="0">
              <a:buNone/>
              <a:defRPr sz="6718" b="1"/>
            </a:lvl9pPr>
          </a:lstStyle>
          <a:p>
            <a:pPr lvl="0"/>
            <a:r>
              <a:rPr lang="en-US"/>
              <a:t>Click to edit Master text styles</a:t>
            </a:r>
          </a:p>
        </p:txBody>
      </p:sp>
      <p:sp>
        <p:nvSpPr>
          <p:cNvPr id="4" name="Content Placeholder 3"/>
          <p:cNvSpPr>
            <a:spLocks noGrp="1"/>
          </p:cNvSpPr>
          <p:nvPr>
            <p:ph sz="half" idx="2"/>
          </p:nvPr>
        </p:nvSpPr>
        <p:spPr>
          <a:xfrm>
            <a:off x="2975347" y="10517836"/>
            <a:ext cx="18273877" cy="154701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1867914" y="7058550"/>
            <a:ext cx="18363873" cy="3459286"/>
          </a:xfrm>
        </p:spPr>
        <p:txBody>
          <a:bodyPr anchor="b"/>
          <a:lstStyle>
            <a:lvl1pPr marL="0" indent="0">
              <a:buNone/>
              <a:defRPr sz="10077" b="1"/>
            </a:lvl1pPr>
            <a:lvl2pPr marL="1919600" indent="0">
              <a:buNone/>
              <a:defRPr sz="8397" b="1"/>
            </a:lvl2pPr>
            <a:lvl3pPr marL="3839200" indent="0">
              <a:buNone/>
              <a:defRPr sz="7557" b="1"/>
            </a:lvl3pPr>
            <a:lvl4pPr marL="5758800" indent="0">
              <a:buNone/>
              <a:defRPr sz="6718" b="1"/>
            </a:lvl4pPr>
            <a:lvl5pPr marL="7678400" indent="0">
              <a:buNone/>
              <a:defRPr sz="6718" b="1"/>
            </a:lvl5pPr>
            <a:lvl6pPr marL="9598000" indent="0">
              <a:buNone/>
              <a:defRPr sz="6718" b="1"/>
            </a:lvl6pPr>
            <a:lvl7pPr marL="11517600" indent="0">
              <a:buNone/>
              <a:defRPr sz="6718" b="1"/>
            </a:lvl7pPr>
            <a:lvl8pPr marL="13437199" indent="0">
              <a:buNone/>
              <a:defRPr sz="6718" b="1"/>
            </a:lvl8pPr>
            <a:lvl9pPr marL="15356799" indent="0">
              <a:buNone/>
              <a:defRPr sz="6718" b="1"/>
            </a:lvl9pPr>
          </a:lstStyle>
          <a:p>
            <a:pPr lvl="0"/>
            <a:r>
              <a:rPr lang="en-US"/>
              <a:t>Click to edit Master text styles</a:t>
            </a:r>
          </a:p>
        </p:txBody>
      </p:sp>
      <p:sp>
        <p:nvSpPr>
          <p:cNvPr id="6" name="Content Placeholder 5"/>
          <p:cNvSpPr>
            <a:spLocks noGrp="1"/>
          </p:cNvSpPr>
          <p:nvPr>
            <p:ph sz="quarter" idx="4"/>
          </p:nvPr>
        </p:nvSpPr>
        <p:spPr>
          <a:xfrm>
            <a:off x="21867914" y="10517836"/>
            <a:ext cx="18363873" cy="154701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4257755-6558-471E-A8D3-B66F32766E7C}" type="datetimeFigureOut">
              <a:rPr lang="en-US" smtClean="0"/>
              <a:t>5/26/2026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AA8DF73-B6FD-46E0-9C7F-53F57E0E9F28}" type="slidenum">
              <a:rPr lang="en-US" smtClean="0"/>
              <a:t>‹#›</a:t>
            </a:fld>
            <a:endParaRPr lang="en-US"/>
          </a:p>
        </p:txBody>
      </p:sp>
    </p:spTree>
    <p:extLst>
      <p:ext uri="{BB962C8B-B14F-4D97-AF65-F5344CB8AC3E}">
        <p14:creationId xmlns:p14="http://schemas.microsoft.com/office/powerpoint/2010/main" val="7968708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4257755-6558-471E-A8D3-B66F32766E7C}" type="datetimeFigureOut">
              <a:rPr lang="en-US" smtClean="0"/>
              <a:t>5/26/2026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AA8DF73-B6FD-46E0-9C7F-53F57E0E9F28}" type="slidenum">
              <a:rPr lang="en-US" smtClean="0"/>
              <a:t>‹#›</a:t>
            </a:fld>
            <a:endParaRPr lang="en-US"/>
          </a:p>
        </p:txBody>
      </p:sp>
    </p:spTree>
    <p:extLst>
      <p:ext uri="{BB962C8B-B14F-4D97-AF65-F5344CB8AC3E}">
        <p14:creationId xmlns:p14="http://schemas.microsoft.com/office/powerpoint/2010/main" val="21680876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257755-6558-471E-A8D3-B66F32766E7C}" type="datetimeFigureOut">
              <a:rPr lang="en-US" smtClean="0"/>
              <a:t>5/26/2026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AA8DF73-B6FD-46E0-9C7F-53F57E0E9F28}" type="slidenum">
              <a:rPr lang="en-US" smtClean="0"/>
              <a:t>‹#›</a:t>
            </a:fld>
            <a:endParaRPr lang="en-US"/>
          </a:p>
        </p:txBody>
      </p:sp>
    </p:spTree>
    <p:extLst>
      <p:ext uri="{BB962C8B-B14F-4D97-AF65-F5344CB8AC3E}">
        <p14:creationId xmlns:p14="http://schemas.microsoft.com/office/powerpoint/2010/main" val="32683531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75343" y="1919605"/>
            <a:ext cx="13931794" cy="6718618"/>
          </a:xfrm>
        </p:spPr>
        <p:txBody>
          <a:bodyPr anchor="b"/>
          <a:lstStyle>
            <a:lvl1pPr>
              <a:defRPr sz="13436"/>
            </a:lvl1pPr>
          </a:lstStyle>
          <a:p>
            <a:r>
              <a:rPr lang="en-US"/>
              <a:t>Click to edit Master title style</a:t>
            </a:r>
            <a:endParaRPr lang="en-US" dirty="0"/>
          </a:p>
        </p:txBody>
      </p:sp>
      <p:sp>
        <p:nvSpPr>
          <p:cNvPr id="3" name="Content Placeholder 2"/>
          <p:cNvSpPr>
            <a:spLocks noGrp="1"/>
          </p:cNvSpPr>
          <p:nvPr>
            <p:ph idx="1"/>
          </p:nvPr>
        </p:nvSpPr>
        <p:spPr>
          <a:xfrm>
            <a:off x="18363873" y="4145820"/>
            <a:ext cx="21867912" cy="20462456"/>
          </a:xfrm>
        </p:spPr>
        <p:txBody>
          <a:bodyPr/>
          <a:lstStyle>
            <a:lvl1pPr>
              <a:defRPr sz="13436"/>
            </a:lvl1pPr>
            <a:lvl2pPr>
              <a:defRPr sz="11756"/>
            </a:lvl2pPr>
            <a:lvl3pPr>
              <a:defRPr sz="10077"/>
            </a:lvl3pPr>
            <a:lvl4pPr>
              <a:defRPr sz="8397"/>
            </a:lvl4pPr>
            <a:lvl5pPr>
              <a:defRPr sz="8397"/>
            </a:lvl5pPr>
            <a:lvl6pPr>
              <a:defRPr sz="8397"/>
            </a:lvl6pPr>
            <a:lvl7pPr>
              <a:defRPr sz="8397"/>
            </a:lvl7pPr>
            <a:lvl8pPr>
              <a:defRPr sz="8397"/>
            </a:lvl8pPr>
            <a:lvl9pPr>
              <a:defRPr sz="839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975343" y="8638222"/>
            <a:ext cx="13931794" cy="16003376"/>
          </a:xfrm>
        </p:spPr>
        <p:txBody>
          <a:bodyPr/>
          <a:lstStyle>
            <a:lvl1pPr marL="0" indent="0">
              <a:buNone/>
              <a:defRPr sz="6718"/>
            </a:lvl1pPr>
            <a:lvl2pPr marL="1919600" indent="0">
              <a:buNone/>
              <a:defRPr sz="5878"/>
            </a:lvl2pPr>
            <a:lvl3pPr marL="3839200" indent="0">
              <a:buNone/>
              <a:defRPr sz="5038"/>
            </a:lvl3pPr>
            <a:lvl4pPr marL="5758800" indent="0">
              <a:buNone/>
              <a:defRPr sz="4199"/>
            </a:lvl4pPr>
            <a:lvl5pPr marL="7678400" indent="0">
              <a:buNone/>
              <a:defRPr sz="4199"/>
            </a:lvl5pPr>
            <a:lvl6pPr marL="9598000" indent="0">
              <a:buNone/>
              <a:defRPr sz="4199"/>
            </a:lvl6pPr>
            <a:lvl7pPr marL="11517600" indent="0">
              <a:buNone/>
              <a:defRPr sz="4199"/>
            </a:lvl7pPr>
            <a:lvl8pPr marL="13437199" indent="0">
              <a:buNone/>
              <a:defRPr sz="4199"/>
            </a:lvl8pPr>
            <a:lvl9pPr marL="15356799" indent="0">
              <a:buNone/>
              <a:defRPr sz="4199"/>
            </a:lvl9pPr>
          </a:lstStyle>
          <a:p>
            <a:pPr lvl="0"/>
            <a:r>
              <a:rPr lang="en-US"/>
              <a:t>Click to edit Master text styles</a:t>
            </a:r>
          </a:p>
        </p:txBody>
      </p:sp>
      <p:sp>
        <p:nvSpPr>
          <p:cNvPr id="5" name="Date Placeholder 4"/>
          <p:cNvSpPr>
            <a:spLocks noGrp="1"/>
          </p:cNvSpPr>
          <p:nvPr>
            <p:ph type="dt" sz="half" idx="10"/>
          </p:nvPr>
        </p:nvSpPr>
        <p:spPr/>
        <p:txBody>
          <a:bodyPr/>
          <a:lstStyle/>
          <a:p>
            <a:fld id="{D4257755-6558-471E-A8D3-B66F32766E7C}" type="datetimeFigureOut">
              <a:rPr lang="en-US" smtClean="0"/>
              <a:t>5/26/2026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A8DF73-B6FD-46E0-9C7F-53F57E0E9F28}" type="slidenum">
              <a:rPr lang="en-US" smtClean="0"/>
              <a:t>‹#›</a:t>
            </a:fld>
            <a:endParaRPr lang="en-US"/>
          </a:p>
        </p:txBody>
      </p:sp>
    </p:spTree>
    <p:extLst>
      <p:ext uri="{BB962C8B-B14F-4D97-AF65-F5344CB8AC3E}">
        <p14:creationId xmlns:p14="http://schemas.microsoft.com/office/powerpoint/2010/main" val="2146305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75343" y="1919605"/>
            <a:ext cx="13931794" cy="6718618"/>
          </a:xfrm>
        </p:spPr>
        <p:txBody>
          <a:bodyPr anchor="b"/>
          <a:lstStyle>
            <a:lvl1pPr>
              <a:defRPr sz="13436"/>
            </a:lvl1pPr>
          </a:lstStyle>
          <a:p>
            <a:r>
              <a:rPr lang="en-US"/>
              <a:t>Click to edit Master title style</a:t>
            </a:r>
            <a:endParaRPr lang="en-US" dirty="0"/>
          </a:p>
        </p:txBody>
      </p:sp>
      <p:sp>
        <p:nvSpPr>
          <p:cNvPr id="3" name="Picture Placeholder 2"/>
          <p:cNvSpPr>
            <a:spLocks noGrp="1" noChangeAspect="1"/>
          </p:cNvSpPr>
          <p:nvPr>
            <p:ph type="pic" idx="1"/>
          </p:nvPr>
        </p:nvSpPr>
        <p:spPr>
          <a:xfrm>
            <a:off x="18363873" y="4145820"/>
            <a:ext cx="21867912" cy="20462456"/>
          </a:xfrm>
        </p:spPr>
        <p:txBody>
          <a:bodyPr anchor="t"/>
          <a:lstStyle>
            <a:lvl1pPr marL="0" indent="0">
              <a:buNone/>
              <a:defRPr sz="13436"/>
            </a:lvl1pPr>
            <a:lvl2pPr marL="1919600" indent="0">
              <a:buNone/>
              <a:defRPr sz="11756"/>
            </a:lvl2pPr>
            <a:lvl3pPr marL="3839200" indent="0">
              <a:buNone/>
              <a:defRPr sz="10077"/>
            </a:lvl3pPr>
            <a:lvl4pPr marL="5758800" indent="0">
              <a:buNone/>
              <a:defRPr sz="8397"/>
            </a:lvl4pPr>
            <a:lvl5pPr marL="7678400" indent="0">
              <a:buNone/>
              <a:defRPr sz="8397"/>
            </a:lvl5pPr>
            <a:lvl6pPr marL="9598000" indent="0">
              <a:buNone/>
              <a:defRPr sz="8397"/>
            </a:lvl6pPr>
            <a:lvl7pPr marL="11517600" indent="0">
              <a:buNone/>
              <a:defRPr sz="8397"/>
            </a:lvl7pPr>
            <a:lvl8pPr marL="13437199" indent="0">
              <a:buNone/>
              <a:defRPr sz="8397"/>
            </a:lvl8pPr>
            <a:lvl9pPr marL="15356799" indent="0">
              <a:buNone/>
              <a:defRPr sz="8397"/>
            </a:lvl9pPr>
          </a:lstStyle>
          <a:p>
            <a:r>
              <a:rPr lang="en-US"/>
              <a:t>Click icon to add picture</a:t>
            </a:r>
            <a:endParaRPr lang="en-US" dirty="0"/>
          </a:p>
        </p:txBody>
      </p:sp>
      <p:sp>
        <p:nvSpPr>
          <p:cNvPr id="4" name="Text Placeholder 3"/>
          <p:cNvSpPr>
            <a:spLocks noGrp="1"/>
          </p:cNvSpPr>
          <p:nvPr>
            <p:ph type="body" sz="half" idx="2"/>
          </p:nvPr>
        </p:nvSpPr>
        <p:spPr>
          <a:xfrm>
            <a:off x="2975343" y="8638222"/>
            <a:ext cx="13931794" cy="16003376"/>
          </a:xfrm>
        </p:spPr>
        <p:txBody>
          <a:bodyPr/>
          <a:lstStyle>
            <a:lvl1pPr marL="0" indent="0">
              <a:buNone/>
              <a:defRPr sz="6718"/>
            </a:lvl1pPr>
            <a:lvl2pPr marL="1919600" indent="0">
              <a:buNone/>
              <a:defRPr sz="5878"/>
            </a:lvl2pPr>
            <a:lvl3pPr marL="3839200" indent="0">
              <a:buNone/>
              <a:defRPr sz="5038"/>
            </a:lvl3pPr>
            <a:lvl4pPr marL="5758800" indent="0">
              <a:buNone/>
              <a:defRPr sz="4199"/>
            </a:lvl4pPr>
            <a:lvl5pPr marL="7678400" indent="0">
              <a:buNone/>
              <a:defRPr sz="4199"/>
            </a:lvl5pPr>
            <a:lvl6pPr marL="9598000" indent="0">
              <a:buNone/>
              <a:defRPr sz="4199"/>
            </a:lvl6pPr>
            <a:lvl7pPr marL="11517600" indent="0">
              <a:buNone/>
              <a:defRPr sz="4199"/>
            </a:lvl7pPr>
            <a:lvl8pPr marL="13437199" indent="0">
              <a:buNone/>
              <a:defRPr sz="4199"/>
            </a:lvl8pPr>
            <a:lvl9pPr marL="15356799" indent="0">
              <a:buNone/>
              <a:defRPr sz="4199"/>
            </a:lvl9pPr>
          </a:lstStyle>
          <a:p>
            <a:pPr lvl="0"/>
            <a:r>
              <a:rPr lang="en-US"/>
              <a:t>Click to edit Master text styles</a:t>
            </a:r>
          </a:p>
        </p:txBody>
      </p:sp>
      <p:sp>
        <p:nvSpPr>
          <p:cNvPr id="5" name="Date Placeholder 4"/>
          <p:cNvSpPr>
            <a:spLocks noGrp="1"/>
          </p:cNvSpPr>
          <p:nvPr>
            <p:ph type="dt" sz="half" idx="10"/>
          </p:nvPr>
        </p:nvSpPr>
        <p:spPr/>
        <p:txBody>
          <a:bodyPr/>
          <a:lstStyle/>
          <a:p>
            <a:fld id="{D4257755-6558-471E-A8D3-B66F32766E7C}" type="datetimeFigureOut">
              <a:rPr lang="en-US" smtClean="0"/>
              <a:t>5/26/2026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A8DF73-B6FD-46E0-9C7F-53F57E0E9F28}" type="slidenum">
              <a:rPr lang="en-US" smtClean="0"/>
              <a:t>‹#›</a:t>
            </a:fld>
            <a:endParaRPr lang="en-US"/>
          </a:p>
        </p:txBody>
      </p:sp>
    </p:spTree>
    <p:extLst>
      <p:ext uri="{BB962C8B-B14F-4D97-AF65-F5344CB8AC3E}">
        <p14:creationId xmlns:p14="http://schemas.microsoft.com/office/powerpoint/2010/main" val="24066719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69717" y="1533024"/>
            <a:ext cx="37256442" cy="556552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969717" y="7665089"/>
            <a:ext cx="37256442" cy="1826957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969716" y="26687848"/>
            <a:ext cx="9719072" cy="1533018"/>
          </a:xfrm>
          <a:prstGeom prst="rect">
            <a:avLst/>
          </a:prstGeom>
        </p:spPr>
        <p:txBody>
          <a:bodyPr vert="horz" lIns="91440" tIns="45720" rIns="91440" bIns="45720" rtlCol="0" anchor="ctr"/>
          <a:lstStyle>
            <a:lvl1pPr algn="l">
              <a:defRPr sz="5038">
                <a:solidFill>
                  <a:schemeClr val="tx1">
                    <a:tint val="75000"/>
                  </a:schemeClr>
                </a:solidFill>
              </a:defRPr>
            </a:lvl1pPr>
          </a:lstStyle>
          <a:p>
            <a:fld id="{D4257755-6558-471E-A8D3-B66F32766E7C}" type="datetimeFigureOut">
              <a:rPr lang="en-US" smtClean="0"/>
              <a:t>5/26/2026</a:t>
            </a:fld>
            <a:endParaRPr lang="en-US"/>
          </a:p>
        </p:txBody>
      </p:sp>
      <p:sp>
        <p:nvSpPr>
          <p:cNvPr id="5" name="Footer Placeholder 4"/>
          <p:cNvSpPr>
            <a:spLocks noGrp="1"/>
          </p:cNvSpPr>
          <p:nvPr>
            <p:ph type="ftr" sz="quarter" idx="3"/>
          </p:nvPr>
        </p:nvSpPr>
        <p:spPr>
          <a:xfrm>
            <a:off x="14308634" y="26687848"/>
            <a:ext cx="14578608" cy="1533018"/>
          </a:xfrm>
          <a:prstGeom prst="rect">
            <a:avLst/>
          </a:prstGeom>
        </p:spPr>
        <p:txBody>
          <a:bodyPr vert="horz" lIns="91440" tIns="45720" rIns="91440" bIns="45720" rtlCol="0" anchor="ctr"/>
          <a:lstStyle>
            <a:lvl1pPr algn="ctr">
              <a:defRPr sz="5038">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0507087" y="26687848"/>
            <a:ext cx="9719072" cy="1533018"/>
          </a:xfrm>
          <a:prstGeom prst="rect">
            <a:avLst/>
          </a:prstGeom>
        </p:spPr>
        <p:txBody>
          <a:bodyPr vert="horz" lIns="91440" tIns="45720" rIns="91440" bIns="45720" rtlCol="0" anchor="ctr"/>
          <a:lstStyle>
            <a:lvl1pPr algn="r">
              <a:defRPr sz="5038">
                <a:solidFill>
                  <a:schemeClr val="tx1">
                    <a:tint val="75000"/>
                  </a:schemeClr>
                </a:solidFill>
              </a:defRPr>
            </a:lvl1pPr>
          </a:lstStyle>
          <a:p>
            <a:fld id="{CAA8DF73-B6FD-46E0-9C7F-53F57E0E9F28}" type="slidenum">
              <a:rPr lang="en-US" smtClean="0"/>
              <a:t>‹#›</a:t>
            </a:fld>
            <a:endParaRPr lang="en-US"/>
          </a:p>
        </p:txBody>
      </p:sp>
    </p:spTree>
    <p:extLst>
      <p:ext uri="{BB962C8B-B14F-4D97-AF65-F5344CB8AC3E}">
        <p14:creationId xmlns:p14="http://schemas.microsoft.com/office/powerpoint/2010/main" val="268099535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3839200" rtl="0" eaLnBrk="1" latinLnBrk="0" hangingPunct="1">
        <a:lnSpc>
          <a:spcPct val="90000"/>
        </a:lnSpc>
        <a:spcBef>
          <a:spcPct val="0"/>
        </a:spcBef>
        <a:buNone/>
        <a:defRPr sz="18474" kern="1200">
          <a:solidFill>
            <a:schemeClr val="tx1"/>
          </a:solidFill>
          <a:latin typeface="+mj-lt"/>
          <a:ea typeface="+mj-ea"/>
          <a:cs typeface="+mj-cs"/>
        </a:defRPr>
      </a:lvl1pPr>
    </p:titleStyle>
    <p:bodyStyle>
      <a:lvl1pPr marL="959800" indent="-959800" algn="l" defTabSz="3839200" rtl="0" eaLnBrk="1" latinLnBrk="0" hangingPunct="1">
        <a:lnSpc>
          <a:spcPct val="90000"/>
        </a:lnSpc>
        <a:spcBef>
          <a:spcPts val="4199"/>
        </a:spcBef>
        <a:buFont typeface="Arial" panose="020B0604020202020204" pitchFamily="34" charset="0"/>
        <a:buChar char="•"/>
        <a:defRPr sz="11756" kern="1200">
          <a:solidFill>
            <a:schemeClr val="tx1"/>
          </a:solidFill>
          <a:latin typeface="+mn-lt"/>
          <a:ea typeface="+mn-ea"/>
          <a:cs typeface="+mn-cs"/>
        </a:defRPr>
      </a:lvl1pPr>
      <a:lvl2pPr marL="2879400" indent="-959800" algn="l" defTabSz="3839200" rtl="0" eaLnBrk="1" latinLnBrk="0" hangingPunct="1">
        <a:lnSpc>
          <a:spcPct val="90000"/>
        </a:lnSpc>
        <a:spcBef>
          <a:spcPts val="2099"/>
        </a:spcBef>
        <a:buFont typeface="Arial" panose="020B0604020202020204" pitchFamily="34" charset="0"/>
        <a:buChar char="•"/>
        <a:defRPr sz="10077" kern="1200">
          <a:solidFill>
            <a:schemeClr val="tx1"/>
          </a:solidFill>
          <a:latin typeface="+mn-lt"/>
          <a:ea typeface="+mn-ea"/>
          <a:cs typeface="+mn-cs"/>
        </a:defRPr>
      </a:lvl2pPr>
      <a:lvl3pPr marL="4799000" indent="-959800" algn="l" defTabSz="3839200" rtl="0" eaLnBrk="1" latinLnBrk="0" hangingPunct="1">
        <a:lnSpc>
          <a:spcPct val="90000"/>
        </a:lnSpc>
        <a:spcBef>
          <a:spcPts val="2099"/>
        </a:spcBef>
        <a:buFont typeface="Arial" panose="020B0604020202020204" pitchFamily="34" charset="0"/>
        <a:buChar char="•"/>
        <a:defRPr sz="8397" kern="1200">
          <a:solidFill>
            <a:schemeClr val="tx1"/>
          </a:solidFill>
          <a:latin typeface="+mn-lt"/>
          <a:ea typeface="+mn-ea"/>
          <a:cs typeface="+mn-cs"/>
        </a:defRPr>
      </a:lvl3pPr>
      <a:lvl4pPr marL="6718600" indent="-959800" algn="l" defTabSz="3839200" rtl="0" eaLnBrk="1" latinLnBrk="0" hangingPunct="1">
        <a:lnSpc>
          <a:spcPct val="90000"/>
        </a:lnSpc>
        <a:spcBef>
          <a:spcPts val="2099"/>
        </a:spcBef>
        <a:buFont typeface="Arial" panose="020B0604020202020204" pitchFamily="34" charset="0"/>
        <a:buChar char="•"/>
        <a:defRPr sz="7557" kern="1200">
          <a:solidFill>
            <a:schemeClr val="tx1"/>
          </a:solidFill>
          <a:latin typeface="+mn-lt"/>
          <a:ea typeface="+mn-ea"/>
          <a:cs typeface="+mn-cs"/>
        </a:defRPr>
      </a:lvl4pPr>
      <a:lvl5pPr marL="8638200" indent="-959800" algn="l" defTabSz="3839200" rtl="0" eaLnBrk="1" latinLnBrk="0" hangingPunct="1">
        <a:lnSpc>
          <a:spcPct val="90000"/>
        </a:lnSpc>
        <a:spcBef>
          <a:spcPts val="2099"/>
        </a:spcBef>
        <a:buFont typeface="Arial" panose="020B0604020202020204" pitchFamily="34" charset="0"/>
        <a:buChar char="•"/>
        <a:defRPr sz="7557" kern="1200">
          <a:solidFill>
            <a:schemeClr val="tx1"/>
          </a:solidFill>
          <a:latin typeface="+mn-lt"/>
          <a:ea typeface="+mn-ea"/>
          <a:cs typeface="+mn-cs"/>
        </a:defRPr>
      </a:lvl5pPr>
      <a:lvl6pPr marL="10557800" indent="-959800" algn="l" defTabSz="3839200" rtl="0" eaLnBrk="1" latinLnBrk="0" hangingPunct="1">
        <a:lnSpc>
          <a:spcPct val="90000"/>
        </a:lnSpc>
        <a:spcBef>
          <a:spcPts val="2099"/>
        </a:spcBef>
        <a:buFont typeface="Arial" panose="020B0604020202020204" pitchFamily="34" charset="0"/>
        <a:buChar char="•"/>
        <a:defRPr sz="7557" kern="1200">
          <a:solidFill>
            <a:schemeClr val="tx1"/>
          </a:solidFill>
          <a:latin typeface="+mn-lt"/>
          <a:ea typeface="+mn-ea"/>
          <a:cs typeface="+mn-cs"/>
        </a:defRPr>
      </a:lvl6pPr>
      <a:lvl7pPr marL="12477399" indent="-959800" algn="l" defTabSz="3839200" rtl="0" eaLnBrk="1" latinLnBrk="0" hangingPunct="1">
        <a:lnSpc>
          <a:spcPct val="90000"/>
        </a:lnSpc>
        <a:spcBef>
          <a:spcPts val="2099"/>
        </a:spcBef>
        <a:buFont typeface="Arial" panose="020B0604020202020204" pitchFamily="34" charset="0"/>
        <a:buChar char="•"/>
        <a:defRPr sz="7557" kern="1200">
          <a:solidFill>
            <a:schemeClr val="tx1"/>
          </a:solidFill>
          <a:latin typeface="+mn-lt"/>
          <a:ea typeface="+mn-ea"/>
          <a:cs typeface="+mn-cs"/>
        </a:defRPr>
      </a:lvl7pPr>
      <a:lvl8pPr marL="14396999" indent="-959800" algn="l" defTabSz="3839200" rtl="0" eaLnBrk="1" latinLnBrk="0" hangingPunct="1">
        <a:lnSpc>
          <a:spcPct val="90000"/>
        </a:lnSpc>
        <a:spcBef>
          <a:spcPts val="2099"/>
        </a:spcBef>
        <a:buFont typeface="Arial" panose="020B0604020202020204" pitchFamily="34" charset="0"/>
        <a:buChar char="•"/>
        <a:defRPr sz="7557" kern="1200">
          <a:solidFill>
            <a:schemeClr val="tx1"/>
          </a:solidFill>
          <a:latin typeface="+mn-lt"/>
          <a:ea typeface="+mn-ea"/>
          <a:cs typeface="+mn-cs"/>
        </a:defRPr>
      </a:lvl8pPr>
      <a:lvl9pPr marL="16316599" indent="-959800" algn="l" defTabSz="3839200" rtl="0" eaLnBrk="1" latinLnBrk="0" hangingPunct="1">
        <a:lnSpc>
          <a:spcPct val="90000"/>
        </a:lnSpc>
        <a:spcBef>
          <a:spcPts val="2099"/>
        </a:spcBef>
        <a:buFont typeface="Arial" panose="020B0604020202020204" pitchFamily="34" charset="0"/>
        <a:buChar char="•"/>
        <a:defRPr sz="7557" kern="1200">
          <a:solidFill>
            <a:schemeClr val="tx1"/>
          </a:solidFill>
          <a:latin typeface="+mn-lt"/>
          <a:ea typeface="+mn-ea"/>
          <a:cs typeface="+mn-cs"/>
        </a:defRPr>
      </a:lvl9pPr>
    </p:bodyStyle>
    <p:otherStyle>
      <a:defPPr>
        <a:defRPr lang="en-US"/>
      </a:defPPr>
      <a:lvl1pPr marL="0" algn="l" defTabSz="3839200" rtl="0" eaLnBrk="1" latinLnBrk="0" hangingPunct="1">
        <a:defRPr sz="7557" kern="1200">
          <a:solidFill>
            <a:schemeClr val="tx1"/>
          </a:solidFill>
          <a:latin typeface="+mn-lt"/>
          <a:ea typeface="+mn-ea"/>
          <a:cs typeface="+mn-cs"/>
        </a:defRPr>
      </a:lvl1pPr>
      <a:lvl2pPr marL="1919600" algn="l" defTabSz="3839200" rtl="0" eaLnBrk="1" latinLnBrk="0" hangingPunct="1">
        <a:defRPr sz="7557" kern="1200">
          <a:solidFill>
            <a:schemeClr val="tx1"/>
          </a:solidFill>
          <a:latin typeface="+mn-lt"/>
          <a:ea typeface="+mn-ea"/>
          <a:cs typeface="+mn-cs"/>
        </a:defRPr>
      </a:lvl2pPr>
      <a:lvl3pPr marL="3839200" algn="l" defTabSz="3839200" rtl="0" eaLnBrk="1" latinLnBrk="0" hangingPunct="1">
        <a:defRPr sz="7557" kern="1200">
          <a:solidFill>
            <a:schemeClr val="tx1"/>
          </a:solidFill>
          <a:latin typeface="+mn-lt"/>
          <a:ea typeface="+mn-ea"/>
          <a:cs typeface="+mn-cs"/>
        </a:defRPr>
      </a:lvl3pPr>
      <a:lvl4pPr marL="5758800" algn="l" defTabSz="3839200" rtl="0" eaLnBrk="1" latinLnBrk="0" hangingPunct="1">
        <a:defRPr sz="7557" kern="1200">
          <a:solidFill>
            <a:schemeClr val="tx1"/>
          </a:solidFill>
          <a:latin typeface="+mn-lt"/>
          <a:ea typeface="+mn-ea"/>
          <a:cs typeface="+mn-cs"/>
        </a:defRPr>
      </a:lvl4pPr>
      <a:lvl5pPr marL="7678400" algn="l" defTabSz="3839200" rtl="0" eaLnBrk="1" latinLnBrk="0" hangingPunct="1">
        <a:defRPr sz="7557" kern="1200">
          <a:solidFill>
            <a:schemeClr val="tx1"/>
          </a:solidFill>
          <a:latin typeface="+mn-lt"/>
          <a:ea typeface="+mn-ea"/>
          <a:cs typeface="+mn-cs"/>
        </a:defRPr>
      </a:lvl5pPr>
      <a:lvl6pPr marL="9598000" algn="l" defTabSz="3839200" rtl="0" eaLnBrk="1" latinLnBrk="0" hangingPunct="1">
        <a:defRPr sz="7557" kern="1200">
          <a:solidFill>
            <a:schemeClr val="tx1"/>
          </a:solidFill>
          <a:latin typeface="+mn-lt"/>
          <a:ea typeface="+mn-ea"/>
          <a:cs typeface="+mn-cs"/>
        </a:defRPr>
      </a:lvl6pPr>
      <a:lvl7pPr marL="11517600" algn="l" defTabSz="3839200" rtl="0" eaLnBrk="1" latinLnBrk="0" hangingPunct="1">
        <a:defRPr sz="7557" kern="1200">
          <a:solidFill>
            <a:schemeClr val="tx1"/>
          </a:solidFill>
          <a:latin typeface="+mn-lt"/>
          <a:ea typeface="+mn-ea"/>
          <a:cs typeface="+mn-cs"/>
        </a:defRPr>
      </a:lvl7pPr>
      <a:lvl8pPr marL="13437199" algn="l" defTabSz="3839200" rtl="0" eaLnBrk="1" latinLnBrk="0" hangingPunct="1">
        <a:defRPr sz="7557" kern="1200">
          <a:solidFill>
            <a:schemeClr val="tx1"/>
          </a:solidFill>
          <a:latin typeface="+mn-lt"/>
          <a:ea typeface="+mn-ea"/>
          <a:cs typeface="+mn-cs"/>
        </a:defRPr>
      </a:lvl8pPr>
      <a:lvl9pPr marL="15356799" algn="l" defTabSz="3839200" rtl="0" eaLnBrk="1" latinLnBrk="0" hangingPunct="1">
        <a:defRPr sz="755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fif"/><Relationship Id="rId1" Type="http://schemas.openxmlformats.org/officeDocument/2006/relationships/slideLayout" Target="../slideLayouts/slideLayout1.xml"/><Relationship Id="rId5" Type="http://schemas.openxmlformats.org/officeDocument/2006/relationships/chart" Target="../charts/chart2.xml"/><Relationship Id="rId4" Type="http://schemas.openxmlformats.org/officeDocument/2006/relationships/chart" Target="../charts/char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fif"/><Relationship Id="rId1" Type="http://schemas.openxmlformats.org/officeDocument/2006/relationships/slideLayout" Target="../slideLayouts/slideLayout1.xml"/><Relationship Id="rId5" Type="http://schemas.openxmlformats.org/officeDocument/2006/relationships/chart" Target="../charts/chart4.xml"/><Relationship Id="rId4" Type="http://schemas.openxmlformats.org/officeDocument/2006/relationships/chart" Target="../charts/char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164265-E704-4CE0-8BE7-379E8B5A0422}"/>
              </a:ext>
            </a:extLst>
          </p:cNvPr>
          <p:cNvSpPr>
            <a:spLocks noGrp="1"/>
          </p:cNvSpPr>
          <p:nvPr>
            <p:ph type="ctrTitle"/>
          </p:nvPr>
        </p:nvSpPr>
        <p:spPr>
          <a:xfrm>
            <a:off x="1" y="560226"/>
            <a:ext cx="43195874" cy="7692314"/>
          </a:xfrm>
        </p:spPr>
        <p:txBody>
          <a:bodyPr>
            <a:normAutofit fontScale="90000"/>
          </a:bodyPr>
          <a:lstStyle/>
          <a:p>
            <a:pPr marL="0" marR="0" indent="0">
              <a:spcBef>
                <a:spcPts val="0"/>
              </a:spcBef>
              <a:spcAft>
                <a:spcPts val="800"/>
              </a:spcAft>
            </a:pPr>
            <a:r>
              <a:rPr lang="ro-RO" sz="8000" b="1" dirty="0"/>
              <a:t>Conferința anuală</a:t>
            </a:r>
            <a:br>
              <a:rPr lang="ro-RO" sz="8000" b="1" dirty="0"/>
            </a:br>
            <a:r>
              <a:rPr lang="ro-RO" sz="8000" b="1" dirty="0"/>
              <a:t>”Realizări și perspective în cercetarea agricolă și silvică românească”</a:t>
            </a:r>
            <a:br>
              <a:rPr lang="ro-RO" sz="8000" b="1" dirty="0"/>
            </a:br>
            <a:r>
              <a:rPr lang="ro-RO" sz="8000" b="1" dirty="0"/>
              <a:t>Ediția a V-a – 28 mai  2026</a:t>
            </a:r>
            <a:br>
              <a:rPr lang="ro-RO" sz="6000" dirty="0"/>
            </a:br>
            <a:br>
              <a:rPr lang="ro-RO" sz="6000" dirty="0"/>
            </a:br>
            <a:br>
              <a:rPr lang="ro-RO" sz="6000" dirty="0"/>
            </a:br>
            <a:r>
              <a:rPr lang="ro-RO" sz="6700" b="1" dirty="0">
                <a:latin typeface="Arial" panose="020B0604020202020204" pitchFamily="34" charset="0"/>
                <a:cs typeface="Arial" panose="020B0604020202020204" pitchFamily="34" charset="0"/>
              </a:rPr>
              <a:t>CERCETĂRI PRIVIND INFLUENȚA FERTILIZĂRII ORGANICE ȘI MINERALE ASUPRA PRODUCȚIEI DE GRÂU PE TERENURI ÎN PANTĂ DIN BAZINUL HIDROGRAFIC VALEA ȚĂRNII</a:t>
            </a:r>
            <a:br>
              <a:rPr lang="ro-RO" sz="6000" dirty="0"/>
            </a:br>
            <a:br>
              <a:rPr lang="ro-RO" sz="6000" dirty="0"/>
            </a:br>
            <a:r>
              <a:rPr lang="ro-RO" sz="6000" dirty="0"/>
              <a:t>                                                                                                                                                     </a:t>
            </a:r>
            <a:r>
              <a:rPr lang="ro-RO" sz="4000" b="1" dirty="0">
                <a:latin typeface="Arial" panose="020B0604020202020204" pitchFamily="34" charset="0"/>
                <a:cs typeface="Arial" panose="020B0604020202020204" pitchFamily="34" charset="0"/>
              </a:rPr>
              <a:t>AUTORI:</a:t>
            </a:r>
            <a:r>
              <a:rPr lang="ro-RO" sz="4000" b="1" kern="100" dirty="0">
                <a:effectLst/>
                <a:latin typeface="Arial" panose="020B0604020202020204" pitchFamily="34" charset="0"/>
                <a:ea typeface="Calibri" panose="020F0502020204030204" pitchFamily="34" charset="0"/>
                <a:cs typeface="Arial" panose="020B0604020202020204" pitchFamily="34" charset="0"/>
              </a:rPr>
              <a:t>CSIII ing. drd. IONAȘCU ROXANA PATRICIA, ACS ing. PETREA ADRIAN</a:t>
            </a:r>
            <a:br>
              <a:rPr lang="en-US" sz="6600" dirty="0">
                <a:effectLst/>
                <a:latin typeface="Times New Roman" panose="02020603050405020304" pitchFamily="18" charset="0"/>
                <a:ea typeface="Calibri" panose="020F0502020204030204" pitchFamily="34" charset="0"/>
                <a:cs typeface="Times New Roman" panose="02020603050405020304" pitchFamily="18" charset="0"/>
              </a:rPr>
            </a:br>
            <a:endParaRPr lang="en-US" sz="6000" dirty="0"/>
          </a:p>
        </p:txBody>
      </p:sp>
      <p:sp>
        <p:nvSpPr>
          <p:cNvPr id="3" name="Subtitle 2">
            <a:extLst>
              <a:ext uri="{FF2B5EF4-FFF2-40B4-BE49-F238E27FC236}">
                <a16:creationId xmlns:a16="http://schemas.microsoft.com/office/drawing/2014/main" id="{9814DE0B-5F03-44E0-A06F-07510DF98A1D}"/>
              </a:ext>
            </a:extLst>
          </p:cNvPr>
          <p:cNvSpPr>
            <a:spLocks noGrp="1"/>
          </p:cNvSpPr>
          <p:nvPr>
            <p:ph type="subTitle" idx="1"/>
          </p:nvPr>
        </p:nvSpPr>
        <p:spPr>
          <a:xfrm>
            <a:off x="457200" y="7581903"/>
            <a:ext cx="41917094" cy="21212169"/>
          </a:xfrm>
        </p:spPr>
        <p:txBody>
          <a:bodyPr>
            <a:normAutofit/>
          </a:bodyPr>
          <a:lstStyle/>
          <a:p>
            <a:pPr algn="l">
              <a:spcBef>
                <a:spcPts val="0"/>
              </a:spcBef>
            </a:pPr>
            <a:r>
              <a:rPr lang="ro-RO" sz="3200" b="1" dirty="0">
                <a:latin typeface="Arial" panose="020B0604020202020204" pitchFamily="34" charset="0"/>
                <a:cs typeface="Arial" panose="020B0604020202020204" pitchFamily="34" charset="0"/>
              </a:rPr>
              <a:t>     Introducere</a:t>
            </a:r>
          </a:p>
          <a:p>
            <a:pPr indent="457200" algn="just">
              <a:spcBef>
                <a:spcPts val="0"/>
              </a:spcBef>
            </a:pPr>
            <a:r>
              <a:rPr lang="ro-RO" sz="3200" noProof="0" dirty="0">
                <a:latin typeface="Arial" panose="020B0604020202020204" pitchFamily="34" charset="0"/>
                <a:cs typeface="Arial" panose="020B0604020202020204" pitchFamily="34" charset="0"/>
              </a:rPr>
              <a:t>Terenurile agricole amplasate pe versanți sunt afectate frecvent de procese de eroziune și de diminuarea fertilității solului, ceea ce impune aplicarea unor tehnologii agricole adaptate condițiilor pedoclimatice specifice. Fertilizarea organică și minerală reprezintă factori esențiali în menținerea productivității culturilor și în conservarea resurselor de sol. Cultura grâului, specie de importanță majoră pentru agricultura României, răspunde semnificativ la nivelul de aprovizionare </a:t>
            </a:r>
            <a:r>
              <a:rPr lang="en-US" sz="3200" dirty="0">
                <a:latin typeface="Arial" panose="020B0604020202020204" pitchFamily="34" charset="0"/>
                <a:cs typeface="Arial" panose="020B0604020202020204" pitchFamily="34" charset="0"/>
              </a:rPr>
              <a:t>cu </a:t>
            </a:r>
            <a:r>
              <a:rPr lang="en-US" sz="3200" dirty="0" err="1">
                <a:latin typeface="Arial" panose="020B0604020202020204" pitchFamily="34" charset="0"/>
                <a:cs typeface="Arial" panose="020B0604020202020204" pitchFamily="34" charset="0"/>
              </a:rPr>
              <a:t>elemente</a:t>
            </a:r>
            <a:r>
              <a:rPr lang="en-US" sz="3200" dirty="0">
                <a:latin typeface="Arial" panose="020B0604020202020204" pitchFamily="34" charset="0"/>
                <a:cs typeface="Arial" panose="020B0604020202020204" pitchFamily="34" charset="0"/>
              </a:rPr>
              <a:t> nutritive </a:t>
            </a:r>
            <a:r>
              <a:rPr lang="en-US" sz="3200" dirty="0" err="1">
                <a:latin typeface="Arial" panose="020B0604020202020204" pitchFamily="34" charset="0"/>
                <a:cs typeface="Arial" panose="020B0604020202020204" pitchFamily="34" charset="0"/>
              </a:rPr>
              <a:t>și</a:t>
            </a:r>
            <a:r>
              <a:rPr lang="en-US" sz="3200" dirty="0">
                <a:latin typeface="Arial" panose="020B0604020202020204" pitchFamily="34" charset="0"/>
                <a:cs typeface="Arial" panose="020B0604020202020204" pitchFamily="34" charset="0"/>
              </a:rPr>
              <a:t> la </a:t>
            </a:r>
            <a:r>
              <a:rPr lang="en-US" sz="3200" dirty="0" err="1">
                <a:latin typeface="Arial" panose="020B0604020202020204" pitchFamily="34" charset="0"/>
                <a:cs typeface="Arial" panose="020B0604020202020204" pitchFamily="34" charset="0"/>
              </a:rPr>
              <a:t>calitatea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solului</a:t>
            </a:r>
            <a:r>
              <a:rPr lang="en-US" sz="3200" dirty="0">
                <a:latin typeface="Arial" panose="020B0604020202020204" pitchFamily="34" charset="0"/>
                <a:cs typeface="Arial" panose="020B0604020202020204" pitchFamily="34" charset="0"/>
              </a:rPr>
              <a:t>.</a:t>
            </a:r>
          </a:p>
          <a:p>
            <a:pPr indent="457200" algn="just">
              <a:spcBef>
                <a:spcPts val="0"/>
              </a:spcBef>
            </a:pPr>
            <a:r>
              <a:rPr lang="ro-RO" sz="3200" noProof="0" dirty="0">
                <a:latin typeface="Arial" panose="020B0604020202020204" pitchFamily="34" charset="0"/>
                <a:cs typeface="Arial" panose="020B0604020202020204" pitchFamily="34" charset="0"/>
              </a:rPr>
              <a:t>Prezenta cercetare analizează influența fertilizării organice și minerale asupra producției de grâu cultivate pe terenuri în pantă din bazinul hidrografic Valea </a:t>
            </a:r>
            <a:r>
              <a:rPr lang="ro-RO" sz="3200" noProof="0" dirty="0" err="1">
                <a:latin typeface="Arial" panose="020B0604020202020204" pitchFamily="34" charset="0"/>
                <a:cs typeface="Arial" panose="020B0604020202020204" pitchFamily="34" charset="0"/>
              </a:rPr>
              <a:t>Țărnii</a:t>
            </a:r>
            <a:r>
              <a:rPr lang="ro-RO" sz="3200" noProof="0" dirty="0">
                <a:latin typeface="Arial" panose="020B0604020202020204" pitchFamily="34" charset="0"/>
                <a:cs typeface="Arial" panose="020B0604020202020204" pitchFamily="34" charset="0"/>
              </a:rPr>
              <a:t>, evidențiind efectele acestora asupra fertilității solului, dezvoltării plantelor și nivelului producției agricole. Rezultatele obținute contribuie la fundamentarea unor tehnologii agricole durabile, orientate spre creșterea eficienței productive </a:t>
            </a:r>
            <a:r>
              <a:rPr lang="en-US" sz="3200" dirty="0" err="1">
                <a:latin typeface="Arial" panose="020B0604020202020204" pitchFamily="34" charset="0"/>
                <a:cs typeface="Arial" panose="020B0604020202020204" pitchFamily="34" charset="0"/>
              </a:rPr>
              <a:t>și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protecția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solului</a:t>
            </a:r>
            <a:r>
              <a:rPr lang="en-US" sz="3200" dirty="0">
                <a:latin typeface="Arial" panose="020B0604020202020204" pitchFamily="34" charset="0"/>
                <a:cs typeface="Arial" panose="020B0604020202020204" pitchFamily="34" charset="0"/>
              </a:rPr>
              <a:t>.”</a:t>
            </a:r>
            <a:endParaRPr lang="ro-RO" sz="3200" dirty="0">
              <a:latin typeface="Arial" panose="020B0604020202020204" pitchFamily="34" charset="0"/>
              <a:cs typeface="Arial" panose="020B0604020202020204" pitchFamily="34" charset="0"/>
            </a:endParaRPr>
          </a:p>
          <a:p>
            <a:pPr indent="457200" algn="just">
              <a:spcBef>
                <a:spcPts val="0"/>
              </a:spcBef>
            </a:pPr>
            <a:endParaRPr lang="en-US" sz="3000" dirty="0">
              <a:latin typeface="Arial" panose="020B0604020202020204" pitchFamily="34" charset="0"/>
              <a:cs typeface="Arial" panose="020B0604020202020204" pitchFamily="34" charset="0"/>
            </a:endParaRPr>
          </a:p>
          <a:p>
            <a:pPr algn="l">
              <a:spcBef>
                <a:spcPts val="0"/>
              </a:spcBef>
            </a:pPr>
            <a:r>
              <a:rPr lang="ro-RO" sz="3200" b="1" dirty="0">
                <a:latin typeface="Arial" panose="020B0604020202020204" pitchFamily="34" charset="0"/>
                <a:cs typeface="Arial" panose="020B0604020202020204" pitchFamily="34" charset="0"/>
              </a:rPr>
              <a:t>     Material și metode</a:t>
            </a:r>
          </a:p>
          <a:p>
            <a:pPr indent="457200" algn="l">
              <a:spcBef>
                <a:spcPts val="0"/>
              </a:spcBef>
            </a:pPr>
            <a:r>
              <a:rPr lang="en-US" sz="3200" dirty="0" err="1">
                <a:latin typeface="Arial" panose="020B0604020202020204" pitchFamily="34" charset="0"/>
                <a:cs typeface="Arial" panose="020B0604020202020204" pitchFamily="34" charset="0"/>
              </a:rPr>
              <a:t>Cercetările</a:t>
            </a:r>
            <a:r>
              <a:rPr lang="en-US" sz="3200" dirty="0">
                <a:latin typeface="Arial" panose="020B0604020202020204" pitchFamily="34" charset="0"/>
                <a:cs typeface="Arial" panose="020B0604020202020204" pitchFamily="34" charset="0"/>
              </a:rPr>
              <a:t> au </a:t>
            </a:r>
            <a:r>
              <a:rPr lang="en-US" sz="3200" dirty="0" err="1">
                <a:latin typeface="Arial" panose="020B0604020202020204" pitchFamily="34" charset="0"/>
                <a:cs typeface="Arial" panose="020B0604020202020204" pitchFamily="34" charset="0"/>
              </a:rPr>
              <a:t>fost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realizate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în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bazinul</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hidrografic</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Valea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Țărnii</a:t>
            </a:r>
            <a:r>
              <a:rPr lang="en-US" sz="3200" dirty="0">
                <a:latin typeface="Arial" panose="020B0604020202020204" pitchFamily="34" charset="0"/>
                <a:cs typeface="Arial" panose="020B0604020202020204" pitchFamily="34" charset="0"/>
              </a:rPr>
              <a:t>, pe </a:t>
            </a:r>
            <a:r>
              <a:rPr lang="en-US" sz="3200" dirty="0" err="1">
                <a:latin typeface="Arial" panose="020B0604020202020204" pitchFamily="34" charset="0"/>
                <a:cs typeface="Arial" panose="020B0604020202020204" pitchFamily="34" charset="0"/>
              </a:rPr>
              <a:t>terenuri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agricole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în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pantă</a:t>
            </a:r>
            <a:r>
              <a:rPr lang="ro-RO" sz="3200" dirty="0">
                <a:latin typeface="Arial" panose="020B0604020202020204" pitchFamily="34" charset="0"/>
                <a:cs typeface="Arial" panose="020B0604020202020204" pitchFamily="34" charset="0"/>
              </a:rPr>
              <a:t> din cadrul SCDCES ”MM” Perieni.</a:t>
            </a:r>
          </a:p>
          <a:p>
            <a:pPr indent="457200" algn="l">
              <a:spcBef>
                <a:spcPts val="0"/>
              </a:spcBef>
            </a:pPr>
            <a:r>
              <a:rPr lang="ro-RO" sz="2000" noProof="0" dirty="0">
                <a:latin typeface="Arial" panose="020B0604020202020204" pitchFamily="34" charset="0"/>
                <a:cs typeface="Arial" panose="020B0604020202020204" pitchFamily="34" charset="0"/>
              </a:rPr>
              <a:t> </a:t>
            </a:r>
            <a:r>
              <a:rPr lang="ro-RO" sz="3200" noProof="0" dirty="0" err="1">
                <a:latin typeface="Arial" panose="020B0604020202020204" pitchFamily="34" charset="0"/>
                <a:cs typeface="Arial" panose="020B0604020202020204" pitchFamily="34" charset="0"/>
              </a:rPr>
              <a:t>Experienț</a:t>
            </a:r>
            <a:r>
              <a:rPr lang="ro-RO" sz="3200" dirty="0">
                <a:latin typeface="Arial" panose="020B0604020202020204" pitchFamily="34" charset="0"/>
                <a:cs typeface="Arial" panose="020B0604020202020204" pitchFamily="34" charset="0"/>
              </a:rPr>
              <a:t>a</a:t>
            </a:r>
            <a:r>
              <a:rPr lang="en-US" sz="3200" dirty="0">
                <a:latin typeface="Arial" panose="020B0604020202020204" pitchFamily="34" charset="0"/>
                <a:cs typeface="Arial" panose="020B0604020202020204" pitchFamily="34" charset="0"/>
              </a:rPr>
              <a:t> a</a:t>
            </a:r>
            <a:r>
              <a:rPr lang="ro-RO" sz="3200" dirty="0">
                <a:latin typeface="Arial" panose="020B0604020202020204" pitchFamily="34" charset="0"/>
                <a:cs typeface="Arial" panose="020B0604020202020204" pitchFamily="34" charset="0"/>
              </a:rPr>
              <a:t> </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fost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așezat</a:t>
            </a:r>
            <a:r>
              <a:rPr lang="ro-RO" sz="3200" dirty="0">
                <a:latin typeface="Arial" panose="020B0604020202020204" pitchFamily="34" charset="0"/>
                <a:cs typeface="Arial" panose="020B0604020202020204" pitchFamily="34" charset="0"/>
              </a:rPr>
              <a:t>ă</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după</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metoda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parcelelor</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subdivizate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în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cinci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repetiții</a:t>
            </a:r>
            <a:r>
              <a:rPr lang="ro-RO" sz="3200" dirty="0">
                <a:latin typeface="Arial" panose="020B0604020202020204" pitchFamily="34" charset="0"/>
                <a:cs typeface="Arial" panose="020B0604020202020204" pitchFamily="34" charset="0"/>
              </a:rPr>
              <a:t> (</a:t>
            </a:r>
            <a:r>
              <a:rPr lang="pt-BR" sz="3200" dirty="0">
                <a:latin typeface="Arial" panose="020B0604020202020204" pitchFamily="34" charset="0"/>
                <a:cs typeface="Arial" panose="020B0604020202020204" pitchFamily="34" charset="0"/>
              </a:rPr>
              <a:t>cu cinci variante experimentale de fertilizare: V1 – N0P0 (martor), V2 – N32P32, V3 – N96P96, V4 – N128P128 și V5 – gunoi de grajd</a:t>
            </a:r>
            <a:r>
              <a:rPr lang="ro-RO" sz="3200" dirty="0">
                <a:latin typeface="Arial" panose="020B0604020202020204" pitchFamily="34" charset="0"/>
                <a:cs typeface="Arial" panose="020B0604020202020204" pitchFamily="34" charset="0"/>
              </a:rPr>
              <a:t>) , </a:t>
            </a:r>
            <a:r>
              <a:rPr lang="en-US" sz="3200" dirty="0">
                <a:latin typeface="Arial" panose="020B0604020202020204" pitchFamily="34" charset="0"/>
                <a:cs typeface="Arial" panose="020B0604020202020204" pitchFamily="34" charset="0"/>
              </a:rPr>
              <a:t> </a:t>
            </a:r>
            <a:r>
              <a:rPr lang="ro-RO" sz="3200" dirty="0">
                <a:latin typeface="Arial" panose="020B0604020202020204" pitchFamily="34" charset="0"/>
                <a:cs typeface="Arial" panose="020B0604020202020204" pitchFamily="34" charset="0"/>
              </a:rPr>
              <a:t>având un </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caracter</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staționar</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și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executată</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într</a:t>
            </a:r>
            <a:r>
              <a:rPr lang="en-US" sz="3200" dirty="0">
                <a:latin typeface="Arial" panose="020B0604020202020204" pitchFamily="34" charset="0"/>
                <a:cs typeface="Arial" panose="020B0604020202020204" pitchFamily="34" charset="0"/>
              </a:rPr>
              <a:t>-un </a:t>
            </a:r>
            <a:r>
              <a:rPr lang="en-US" sz="3200" dirty="0" err="1">
                <a:latin typeface="Arial" panose="020B0604020202020204" pitchFamily="34" charset="0"/>
                <a:cs typeface="Arial" panose="020B0604020202020204" pitchFamily="34" charset="0"/>
              </a:rPr>
              <a:t>asolament</a:t>
            </a:r>
            <a:r>
              <a:rPr lang="en-US" sz="3200" dirty="0">
                <a:latin typeface="Arial" panose="020B0604020202020204" pitchFamily="34" charset="0"/>
                <a:cs typeface="Arial" panose="020B0604020202020204" pitchFamily="34" charset="0"/>
              </a:rPr>
              <a:t> de 3 ani: </a:t>
            </a:r>
            <a:r>
              <a:rPr lang="en-US" sz="3200" dirty="0" err="1">
                <a:latin typeface="Arial" panose="020B0604020202020204" pitchFamily="34" charset="0"/>
                <a:cs typeface="Arial" panose="020B0604020202020204" pitchFamily="34" charset="0"/>
              </a:rPr>
              <a:t>grâu</a:t>
            </a:r>
            <a:r>
              <a:rPr lang="en-US" sz="3200" dirty="0">
                <a:latin typeface="Arial" panose="020B0604020202020204" pitchFamily="34" charset="0"/>
                <a:cs typeface="Arial" panose="020B0604020202020204" pitchFamily="34" charset="0"/>
              </a:rPr>
              <a:t> – </a:t>
            </a:r>
            <a:r>
              <a:rPr lang="en-US" sz="3200" dirty="0" err="1">
                <a:latin typeface="Arial" panose="020B0604020202020204" pitchFamily="34" charset="0"/>
                <a:cs typeface="Arial" panose="020B0604020202020204" pitchFamily="34" charset="0"/>
              </a:rPr>
              <a:t>porumb</a:t>
            </a:r>
            <a:r>
              <a:rPr lang="en-US" sz="3200" dirty="0">
                <a:latin typeface="Arial" panose="020B0604020202020204" pitchFamily="34" charset="0"/>
                <a:cs typeface="Arial" panose="020B0604020202020204" pitchFamily="34" charset="0"/>
              </a:rPr>
              <a:t> – </a:t>
            </a:r>
            <a:r>
              <a:rPr lang="en-US" sz="3200" dirty="0" err="1">
                <a:latin typeface="Arial" panose="020B0604020202020204" pitchFamily="34" charset="0"/>
                <a:cs typeface="Arial" panose="020B0604020202020204" pitchFamily="34" charset="0"/>
              </a:rPr>
              <a:t>mazăre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fiind</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fertilizată</a:t>
            </a:r>
            <a:r>
              <a:rPr lang="en-US" sz="3200" dirty="0">
                <a:latin typeface="Arial" panose="020B0604020202020204" pitchFamily="34" charset="0"/>
                <a:cs typeface="Arial" panose="020B0604020202020204" pitchFamily="34" charset="0"/>
              </a:rPr>
              <a:t> cu doze </a:t>
            </a:r>
            <a:r>
              <a:rPr lang="en-US" sz="3200" dirty="0" err="1">
                <a:latin typeface="Arial" panose="020B0604020202020204" pitchFamily="34" charset="0"/>
                <a:cs typeface="Arial" panose="020B0604020202020204" pitchFamily="34" charset="0"/>
              </a:rPr>
              <a:t>diferite</a:t>
            </a:r>
            <a:r>
              <a:rPr lang="en-US" sz="3200" dirty="0">
                <a:latin typeface="Arial" panose="020B0604020202020204" pitchFamily="34" charset="0"/>
                <a:cs typeface="Arial" panose="020B0604020202020204" pitchFamily="34" charset="0"/>
              </a:rPr>
              <a:t> de </a:t>
            </a:r>
            <a:r>
              <a:rPr lang="en-US" sz="3200" dirty="0" err="1">
                <a:latin typeface="Arial" panose="020B0604020202020204" pitchFamily="34" charset="0"/>
                <a:cs typeface="Arial" panose="020B0604020202020204" pitchFamily="34" charset="0"/>
              </a:rPr>
              <a:t>îngrășăminte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și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gunoi</a:t>
            </a:r>
            <a:r>
              <a:rPr lang="en-US" sz="3200" dirty="0">
                <a:latin typeface="Arial" panose="020B0604020202020204" pitchFamily="34" charset="0"/>
                <a:cs typeface="Arial" panose="020B0604020202020204" pitchFamily="34" charset="0"/>
              </a:rPr>
              <a:t> de </a:t>
            </a:r>
            <a:r>
              <a:rPr lang="en-US" sz="3200" dirty="0" err="1">
                <a:latin typeface="Arial" panose="020B0604020202020204" pitchFamily="34" charset="0"/>
                <a:cs typeface="Arial" panose="020B0604020202020204" pitchFamily="34" charset="0"/>
              </a:rPr>
              <a:t>grajd</a:t>
            </a:r>
            <a:r>
              <a:rPr lang="en-US" sz="3200" dirty="0">
                <a:latin typeface="Arial" panose="020B0604020202020204" pitchFamily="34" charset="0"/>
                <a:cs typeface="Arial" panose="020B0604020202020204" pitchFamily="34" charset="0"/>
              </a:rPr>
              <a:t>.</a:t>
            </a:r>
          </a:p>
          <a:p>
            <a:pPr indent="457200" algn="l">
              <a:spcBef>
                <a:spcPts val="0"/>
              </a:spcBef>
            </a:pPr>
            <a:r>
              <a:rPr lang="en-US" sz="3200" dirty="0" err="1">
                <a:latin typeface="Arial" panose="020B0604020202020204" pitchFamily="34" charset="0"/>
                <a:cs typeface="Arial" panose="020B0604020202020204" pitchFamily="34" charset="0"/>
              </a:rPr>
              <a:t>Experiențele</a:t>
            </a:r>
            <a:r>
              <a:rPr lang="en-US" sz="3200" dirty="0">
                <a:latin typeface="Arial" panose="020B0604020202020204" pitchFamily="34" charset="0"/>
                <a:cs typeface="Arial" panose="020B0604020202020204" pitchFamily="34" charset="0"/>
              </a:rPr>
              <a:t> s-au </a:t>
            </a:r>
            <a:r>
              <a:rPr lang="en-US" sz="3200" dirty="0" err="1">
                <a:latin typeface="Arial" panose="020B0604020202020204" pitchFamily="34" charset="0"/>
                <a:cs typeface="Arial" panose="020B0604020202020204" pitchFamily="34" charset="0"/>
              </a:rPr>
              <a:t>amplasat</a:t>
            </a:r>
            <a:r>
              <a:rPr lang="en-US" sz="3200" dirty="0">
                <a:latin typeface="Arial" panose="020B0604020202020204" pitchFamily="34" charset="0"/>
                <a:cs typeface="Arial" panose="020B0604020202020204" pitchFamily="34" charset="0"/>
              </a:rPr>
              <a:t> cu </a:t>
            </a:r>
            <a:r>
              <a:rPr lang="en-US" sz="3200" dirty="0" err="1">
                <a:latin typeface="Arial" panose="020B0604020202020204" pitchFamily="34" charset="0"/>
                <a:cs typeface="Arial" panose="020B0604020202020204" pitchFamily="34" charset="0"/>
              </a:rPr>
              <a:t>lungimea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parcelelor</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în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direcția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generală</a:t>
            </a:r>
            <a:r>
              <a:rPr lang="en-US" sz="3200" dirty="0">
                <a:latin typeface="Arial" panose="020B0604020202020204" pitchFamily="34" charset="0"/>
                <a:cs typeface="Arial" panose="020B0604020202020204" pitchFamily="34" charset="0"/>
              </a:rPr>
              <a:t> a </a:t>
            </a:r>
            <a:r>
              <a:rPr lang="en-US" sz="3200" dirty="0" err="1">
                <a:latin typeface="Arial" panose="020B0604020202020204" pitchFamily="34" charset="0"/>
                <a:cs typeface="Arial" panose="020B0604020202020204" pitchFamily="34" charset="0"/>
              </a:rPr>
              <a:t>curbelor</a:t>
            </a:r>
            <a:r>
              <a:rPr lang="en-US" sz="3200" dirty="0">
                <a:latin typeface="Arial" panose="020B0604020202020204" pitchFamily="34" charset="0"/>
                <a:cs typeface="Arial" panose="020B0604020202020204" pitchFamily="34" charset="0"/>
              </a:rPr>
              <a:t> de </a:t>
            </a:r>
            <a:r>
              <a:rPr lang="en-US" sz="3200" dirty="0" err="1">
                <a:latin typeface="Arial" panose="020B0604020202020204" pitchFamily="34" charset="0"/>
                <a:cs typeface="Arial" panose="020B0604020202020204" pitchFamily="34" charset="0"/>
              </a:rPr>
              <a:t>nivel</a:t>
            </a:r>
            <a:r>
              <a:rPr lang="en-US" sz="3200" dirty="0">
                <a:latin typeface="Arial" panose="020B0604020202020204" pitchFamily="34" charset="0"/>
                <a:cs typeface="Arial" panose="020B0604020202020204" pitchFamily="34" charset="0"/>
              </a:rPr>
              <a:t>. </a:t>
            </a:r>
            <a:r>
              <a:rPr lang="ro-RO"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Îngrășămintele</a:t>
            </a:r>
            <a:r>
              <a:rPr lang="en-US" sz="3200" dirty="0">
                <a:latin typeface="Arial" panose="020B0604020202020204" pitchFamily="34" charset="0"/>
                <a:cs typeface="Arial" panose="020B0604020202020204" pitchFamily="34" charset="0"/>
              </a:rPr>
              <a:t> cu </a:t>
            </a:r>
            <a:r>
              <a:rPr lang="en-US" sz="3200" dirty="0" err="1">
                <a:latin typeface="Arial" panose="020B0604020202020204" pitchFamily="34" charset="0"/>
                <a:cs typeface="Arial" panose="020B0604020202020204" pitchFamily="34" charset="0"/>
              </a:rPr>
              <a:t>azot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și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fosfor</a:t>
            </a:r>
            <a:r>
              <a:rPr lang="en-US" sz="3200" dirty="0">
                <a:latin typeface="Arial" panose="020B0604020202020204" pitchFamily="34" charset="0"/>
                <a:cs typeface="Arial" panose="020B0604020202020204" pitchFamily="34" charset="0"/>
              </a:rPr>
              <a:t> s-au </a:t>
            </a:r>
            <a:r>
              <a:rPr lang="en-US" sz="3200" dirty="0" err="1">
                <a:latin typeface="Arial" panose="020B0604020202020204" pitchFamily="34" charset="0"/>
                <a:cs typeface="Arial" panose="020B0604020202020204" pitchFamily="34" charset="0"/>
              </a:rPr>
              <a:t>aplicat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fracționat</a:t>
            </a:r>
            <a:r>
              <a:rPr lang="en-US" sz="3200" dirty="0">
                <a:latin typeface="Arial" panose="020B0604020202020204" pitchFamily="34" charset="0"/>
                <a:cs typeface="Arial" panose="020B0604020202020204" pitchFamily="34" charset="0"/>
              </a:rPr>
              <a:t>, 1/3 </a:t>
            </a:r>
            <a:r>
              <a:rPr lang="en-US" sz="3200" dirty="0" err="1">
                <a:latin typeface="Arial" panose="020B0604020202020204" pitchFamily="34" charset="0"/>
                <a:cs typeface="Arial" panose="020B0604020202020204" pitchFamily="34" charset="0"/>
              </a:rPr>
              <a:t>înainte</a:t>
            </a:r>
            <a:r>
              <a:rPr lang="en-US" sz="3200" dirty="0">
                <a:latin typeface="Arial" panose="020B0604020202020204" pitchFamily="34" charset="0"/>
                <a:cs typeface="Arial" panose="020B0604020202020204" pitchFamily="34" charset="0"/>
              </a:rPr>
              <a:t> de </a:t>
            </a:r>
            <a:r>
              <a:rPr lang="en-US" sz="3200" dirty="0" err="1">
                <a:latin typeface="Arial" panose="020B0604020202020204" pitchFamily="34" charset="0"/>
                <a:cs typeface="Arial" panose="020B0604020202020204" pitchFamily="34" charset="0"/>
              </a:rPr>
              <a:t>semănat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și</a:t>
            </a:r>
            <a:r>
              <a:rPr lang="en-US" sz="3200" dirty="0">
                <a:latin typeface="Arial" panose="020B0604020202020204" pitchFamily="34" charset="0"/>
                <a:cs typeface="Arial" panose="020B0604020202020204" pitchFamily="34" charset="0"/>
              </a:rPr>
              <a:t> 2/3 din </a:t>
            </a:r>
            <a:r>
              <a:rPr lang="en-US" sz="3200" dirty="0" err="1">
                <a:latin typeface="Arial" panose="020B0604020202020204" pitchFamily="34" charset="0"/>
                <a:cs typeface="Arial" panose="020B0604020202020204" pitchFamily="34" charset="0"/>
              </a:rPr>
              <a:t>doza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totală</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în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perioada</a:t>
            </a:r>
            <a:r>
              <a:rPr lang="en-US" sz="3200" dirty="0">
                <a:latin typeface="Arial" panose="020B0604020202020204" pitchFamily="34" charset="0"/>
                <a:cs typeface="Arial" panose="020B0604020202020204" pitchFamily="34" charset="0"/>
              </a:rPr>
              <a:t> de </a:t>
            </a:r>
            <a:r>
              <a:rPr lang="en-US" sz="3200" dirty="0" err="1">
                <a:latin typeface="Arial" panose="020B0604020202020204" pitchFamily="34" charset="0"/>
                <a:cs typeface="Arial" panose="020B0604020202020204" pitchFamily="34" charset="0"/>
              </a:rPr>
              <a:t>vegetație</a:t>
            </a:r>
            <a:r>
              <a:rPr lang="en-US" sz="3200" dirty="0">
                <a:latin typeface="Arial" panose="020B0604020202020204" pitchFamily="34" charset="0"/>
                <a:cs typeface="Arial" panose="020B0604020202020204" pitchFamily="34" charset="0"/>
              </a:rPr>
              <a:t> a </a:t>
            </a:r>
            <a:r>
              <a:rPr lang="en-US" sz="3200" dirty="0" err="1">
                <a:latin typeface="Arial" panose="020B0604020202020204" pitchFamily="34" charset="0"/>
                <a:cs typeface="Arial" panose="020B0604020202020204" pitchFamily="34" charset="0"/>
              </a:rPr>
              <a:t>culturilor</a:t>
            </a:r>
            <a:r>
              <a:rPr lang="en-US" sz="3200" dirty="0">
                <a:latin typeface="Arial" panose="020B0604020202020204" pitchFamily="34" charset="0"/>
                <a:cs typeface="Arial" panose="020B0604020202020204" pitchFamily="34" charset="0"/>
              </a:rPr>
              <a:t>.</a:t>
            </a:r>
            <a:endParaRPr lang="ro-RO" sz="3200" dirty="0">
              <a:latin typeface="Arial" panose="020B0604020202020204" pitchFamily="34" charset="0"/>
              <a:cs typeface="Arial" panose="020B0604020202020204" pitchFamily="34" charset="0"/>
            </a:endParaRPr>
          </a:p>
          <a:p>
            <a:pPr indent="457200" algn="l">
              <a:spcBef>
                <a:spcPts val="0"/>
              </a:spcBef>
            </a:pPr>
            <a:r>
              <a:rPr lang="ro-RO" sz="3200" dirty="0">
                <a:latin typeface="Arial" panose="020B0604020202020204" pitchFamily="34" charset="0"/>
                <a:cs typeface="Arial" panose="020B0604020202020204" pitchFamily="34" charset="0"/>
              </a:rPr>
              <a:t>Materialul biologic folosit a fost soiul de grâu glosa.</a:t>
            </a:r>
            <a:endParaRPr lang="en-US" sz="3200" dirty="0">
              <a:latin typeface="Arial" panose="020B0604020202020204" pitchFamily="34" charset="0"/>
              <a:cs typeface="Arial" panose="020B0604020202020204" pitchFamily="34" charset="0"/>
            </a:endParaRPr>
          </a:p>
          <a:p>
            <a:pPr algn="l">
              <a:lnSpc>
                <a:spcPct val="100000"/>
              </a:lnSpc>
            </a:pPr>
            <a:r>
              <a:rPr lang="ro-RO" sz="3200" b="1" dirty="0">
                <a:latin typeface="Arial" panose="020B0604020202020204" pitchFamily="34" charset="0"/>
                <a:cs typeface="Arial" panose="020B0604020202020204" pitchFamily="34" charset="0"/>
              </a:rPr>
              <a:t>       Rezultate și discuții</a:t>
            </a:r>
            <a:endParaRPr lang="ro-RO" sz="4800" b="1" dirty="0">
              <a:latin typeface="Arial" panose="020B0604020202020204" pitchFamily="34" charset="0"/>
              <a:cs typeface="Arial" panose="020B0604020202020204" pitchFamily="34" charset="0"/>
            </a:endParaRPr>
          </a:p>
          <a:p>
            <a:pPr algn="l"/>
            <a:endParaRPr lang="ro-RO" sz="3200" b="1" dirty="0">
              <a:latin typeface="Arial" panose="020B0604020202020204" pitchFamily="34" charset="0"/>
              <a:cs typeface="Arial" panose="020B0604020202020204" pitchFamily="34" charset="0"/>
            </a:endParaRPr>
          </a:p>
          <a:p>
            <a:pPr marL="90170" marR="0" indent="457200" algn="ctr">
              <a:lnSpc>
                <a:spcPts val="1200"/>
              </a:lnSpc>
              <a:spcBef>
                <a:spcPts val="0"/>
              </a:spcBef>
              <a:spcAft>
                <a:spcPts val="0"/>
              </a:spcAft>
            </a:pPr>
            <a:endParaRPr lang="ro-RO" sz="3200" b="1" i="1" dirty="0">
              <a:latin typeface="Times New Roman" panose="02020603050405020304" pitchFamily="18" charset="0"/>
              <a:ea typeface="Calibri" panose="020F0502020204030204" pitchFamily="34" charset="0"/>
              <a:cs typeface="Times New Roman" panose="02020603050405020304" pitchFamily="18" charset="0"/>
            </a:endParaRPr>
          </a:p>
          <a:p>
            <a:pPr marL="90170" marR="0" indent="457200" algn="ctr">
              <a:lnSpc>
                <a:spcPts val="1200"/>
              </a:lnSpc>
              <a:spcBef>
                <a:spcPts val="0"/>
              </a:spcBef>
              <a:spcAft>
                <a:spcPts val="0"/>
              </a:spcAft>
            </a:pP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algn="l"/>
            <a:endParaRPr lang="en-US" sz="3200" b="1" dirty="0">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5B96D49F-304F-4CC0-A721-DCFBAE58D8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162035" y="252991"/>
            <a:ext cx="3212257" cy="2530584"/>
          </a:xfrm>
          <a:prstGeom prst="rect">
            <a:avLst/>
          </a:prstGeom>
        </p:spPr>
      </p:pic>
      <p:pic>
        <p:nvPicPr>
          <p:cNvPr id="7" name="Picture 6">
            <a:extLst>
              <a:ext uri="{FF2B5EF4-FFF2-40B4-BE49-F238E27FC236}">
                <a16:creationId xmlns:a16="http://schemas.microsoft.com/office/drawing/2014/main" id="{884A8307-F0A3-4D5A-BE58-7D06458A2F0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1583" y="248064"/>
            <a:ext cx="2857500" cy="2844800"/>
          </a:xfrm>
          <a:prstGeom prst="rect">
            <a:avLst/>
          </a:prstGeom>
        </p:spPr>
      </p:pic>
      <p:cxnSp>
        <p:nvCxnSpPr>
          <p:cNvPr id="9" name="Straight Connector 8">
            <a:extLst>
              <a:ext uri="{FF2B5EF4-FFF2-40B4-BE49-F238E27FC236}">
                <a16:creationId xmlns:a16="http://schemas.microsoft.com/office/drawing/2014/main" id="{5981E195-878D-48EE-9D49-86102C88D046}"/>
              </a:ext>
            </a:extLst>
          </p:cNvPr>
          <p:cNvCxnSpPr>
            <a:cxnSpLocks/>
          </p:cNvCxnSpPr>
          <p:nvPr/>
        </p:nvCxnSpPr>
        <p:spPr>
          <a:xfrm>
            <a:off x="1" y="4034900"/>
            <a:ext cx="43195874" cy="0"/>
          </a:xfrm>
          <a:prstGeom prst="line">
            <a:avLst/>
          </a:prstGeom>
          <a:ln w="76200"/>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F51BAEE2-22D0-4E52-BDF5-49DC20C52A94}"/>
              </a:ext>
            </a:extLst>
          </p:cNvPr>
          <p:cNvCxnSpPr>
            <a:cxnSpLocks/>
          </p:cNvCxnSpPr>
          <p:nvPr/>
        </p:nvCxnSpPr>
        <p:spPr>
          <a:xfrm>
            <a:off x="0" y="3479399"/>
            <a:ext cx="43195875"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977B8B52-7040-4F61-8CB9-84476FB64509}"/>
              </a:ext>
            </a:extLst>
          </p:cNvPr>
          <p:cNvSpPr txBox="1"/>
          <p:nvPr/>
        </p:nvSpPr>
        <p:spPr>
          <a:xfrm>
            <a:off x="455532" y="24137926"/>
            <a:ext cx="21992360" cy="5016758"/>
          </a:xfrm>
          <a:prstGeom prst="rect">
            <a:avLst/>
          </a:prstGeom>
          <a:noFill/>
        </p:spPr>
        <p:txBody>
          <a:bodyPr wrap="square" rtlCol="0">
            <a:spAutoFit/>
          </a:bodyPr>
          <a:lstStyle/>
          <a:p>
            <a:r>
              <a:rPr lang="ro-RO" sz="3200" b="1" dirty="0">
                <a:latin typeface="Arial" panose="020B0604020202020204" pitchFamily="34" charset="0"/>
                <a:cs typeface="Arial" panose="020B0604020202020204" pitchFamily="34" charset="0"/>
              </a:rPr>
              <a:t>Concluzii</a:t>
            </a:r>
          </a:p>
          <a:p>
            <a:pPr marL="457200" indent="-457200">
              <a:buFont typeface="Wingdings" panose="05000000000000000000" pitchFamily="2" charset="2"/>
              <a:buChar char="Ø"/>
            </a:pPr>
            <a:r>
              <a:rPr lang="ro-RO" sz="3200" noProof="0" dirty="0">
                <a:latin typeface="Arial" panose="020B0604020202020204" pitchFamily="34" charset="0"/>
                <a:cs typeface="Arial" panose="020B0604020202020204" pitchFamily="34" charset="0"/>
              </a:rPr>
              <a:t>Aplicarea fertilizanților minerali și </a:t>
            </a:r>
            <a:r>
              <a:rPr lang="en-US" sz="3200" dirty="0" err="1">
                <a:latin typeface="Arial" panose="020B0604020202020204" pitchFamily="34" charset="0"/>
                <a:cs typeface="Arial" panose="020B0604020202020204" pitchFamily="34" charset="0"/>
              </a:rPr>
              <a:t>organici</a:t>
            </a:r>
            <a:r>
              <a:rPr lang="en-US" sz="3200" dirty="0">
                <a:latin typeface="Arial" panose="020B0604020202020204" pitchFamily="34" charset="0"/>
                <a:cs typeface="Arial" panose="020B0604020202020204" pitchFamily="34" charset="0"/>
              </a:rPr>
              <a:t> a </a:t>
            </a:r>
            <a:r>
              <a:rPr lang="en-US" sz="3200" dirty="0" err="1">
                <a:latin typeface="Arial" panose="020B0604020202020204" pitchFamily="34" charset="0"/>
                <a:cs typeface="Arial" panose="020B0604020202020204" pitchFamily="34" charset="0"/>
              </a:rPr>
              <a:t>determinat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creșteri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semnificative</a:t>
            </a:r>
            <a:r>
              <a:rPr lang="en-US" sz="3200" dirty="0">
                <a:latin typeface="Arial" panose="020B0604020202020204" pitchFamily="34" charset="0"/>
                <a:cs typeface="Arial" panose="020B0604020202020204" pitchFamily="34" charset="0"/>
              </a:rPr>
              <a:t> ale </a:t>
            </a:r>
            <a:r>
              <a:rPr lang="en-US" sz="3200" dirty="0" err="1">
                <a:latin typeface="Arial" panose="020B0604020202020204" pitchFamily="34" charset="0"/>
                <a:cs typeface="Arial" panose="020B0604020202020204" pitchFamily="34" charset="0"/>
              </a:rPr>
              <a:t>producției</a:t>
            </a:r>
            <a:r>
              <a:rPr lang="en-US" sz="3200" dirty="0">
                <a:latin typeface="Arial" panose="020B0604020202020204" pitchFamily="34" charset="0"/>
                <a:cs typeface="Arial" panose="020B0604020202020204" pitchFamily="34" charset="0"/>
              </a:rPr>
              <a:t> de </a:t>
            </a:r>
            <a:r>
              <a:rPr lang="en-US" sz="3200" dirty="0" err="1">
                <a:latin typeface="Arial" panose="020B0604020202020204" pitchFamily="34" charset="0"/>
                <a:cs typeface="Arial" panose="020B0604020202020204" pitchFamily="34" charset="0"/>
              </a:rPr>
              <a:t>grâu</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în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asolamentul</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grâu</a:t>
            </a:r>
            <a:r>
              <a:rPr lang="en-US" sz="3200" dirty="0">
                <a:latin typeface="Arial" panose="020B0604020202020204" pitchFamily="34" charset="0"/>
                <a:cs typeface="Arial" panose="020B0604020202020204" pitchFamily="34" charset="0"/>
              </a:rPr>
              <a:t>–</a:t>
            </a:r>
            <a:r>
              <a:rPr lang="en-US" sz="3200" dirty="0" err="1">
                <a:latin typeface="Arial" panose="020B0604020202020204" pitchFamily="34" charset="0"/>
                <a:cs typeface="Arial" panose="020B0604020202020204" pitchFamily="34" charset="0"/>
              </a:rPr>
              <a:t>porumb</a:t>
            </a:r>
            <a:r>
              <a:rPr lang="en-US" sz="3200" dirty="0">
                <a:latin typeface="Arial" panose="020B0604020202020204" pitchFamily="34" charset="0"/>
                <a:cs typeface="Arial" panose="020B0604020202020204" pitchFamily="34" charset="0"/>
              </a:rPr>
              <a:t>–</a:t>
            </a:r>
            <a:r>
              <a:rPr lang="en-US" sz="3200" dirty="0" err="1">
                <a:latin typeface="Arial" panose="020B0604020202020204" pitchFamily="34" charset="0"/>
                <a:cs typeface="Arial" panose="020B0604020202020204" pitchFamily="34" charset="0"/>
              </a:rPr>
              <a:t>mazăre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comparativ</a:t>
            </a:r>
            <a:r>
              <a:rPr lang="en-US" sz="3200" dirty="0">
                <a:latin typeface="Arial" panose="020B0604020202020204" pitchFamily="34" charset="0"/>
                <a:cs typeface="Arial" panose="020B0604020202020204" pitchFamily="34" charset="0"/>
              </a:rPr>
              <a:t> cu </a:t>
            </a:r>
            <a:r>
              <a:rPr lang="en-US" sz="3200" dirty="0" err="1">
                <a:latin typeface="Arial" panose="020B0604020202020204" pitchFamily="34" charset="0"/>
                <a:cs typeface="Arial" panose="020B0604020202020204" pitchFamily="34" charset="0"/>
              </a:rPr>
              <a:t>varianta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martor</a:t>
            </a:r>
            <a:r>
              <a:rPr lang="en-US" sz="3200" dirty="0">
                <a:latin typeface="Arial" panose="020B0604020202020204" pitchFamily="34" charset="0"/>
                <a:cs typeface="Arial" panose="020B0604020202020204" pitchFamily="34" charset="0"/>
              </a:rPr>
              <a:t>.</a:t>
            </a:r>
            <a:endParaRPr lang="ro-RO" sz="3200" dirty="0">
              <a:latin typeface="Arial" panose="020B0604020202020204" pitchFamily="34" charset="0"/>
              <a:cs typeface="Arial" panose="020B0604020202020204" pitchFamily="34" charset="0"/>
            </a:endParaRPr>
          </a:p>
          <a:p>
            <a:pPr marL="457200" indent="-457200">
              <a:buFont typeface="Wingdings" panose="05000000000000000000" pitchFamily="2" charset="2"/>
              <a:buChar char="Ø"/>
            </a:pPr>
            <a:r>
              <a:rPr lang="en-US" sz="3200" dirty="0">
                <a:latin typeface="Arial" panose="020B0604020202020204" pitchFamily="34" charset="0"/>
                <a:cs typeface="Arial" panose="020B0604020202020204" pitchFamily="34" charset="0"/>
              </a:rPr>
              <a:t>Cele </a:t>
            </a:r>
            <a:r>
              <a:rPr lang="en-US" sz="3200" dirty="0" err="1">
                <a:latin typeface="Arial" panose="020B0604020202020204" pitchFamily="34" charset="0"/>
                <a:cs typeface="Arial" panose="020B0604020202020204" pitchFamily="34" charset="0"/>
              </a:rPr>
              <a:t>mai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ridicate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producții</a:t>
            </a:r>
            <a:r>
              <a:rPr lang="en-US" sz="3200" dirty="0">
                <a:latin typeface="Arial" panose="020B0604020202020204" pitchFamily="34" charset="0"/>
                <a:cs typeface="Arial" panose="020B0604020202020204" pitchFamily="34" charset="0"/>
              </a:rPr>
              <a:t> s-au </a:t>
            </a:r>
            <a:r>
              <a:rPr lang="en-US" sz="3200" dirty="0" err="1">
                <a:latin typeface="Arial" panose="020B0604020202020204" pitchFamily="34" charset="0"/>
                <a:cs typeface="Arial" panose="020B0604020202020204" pitchFamily="34" charset="0"/>
              </a:rPr>
              <a:t>obținut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în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varianta</a:t>
            </a:r>
            <a:r>
              <a:rPr lang="en-US" sz="3200" dirty="0">
                <a:latin typeface="Arial" panose="020B0604020202020204" pitchFamily="34" charset="0"/>
                <a:cs typeface="Arial" panose="020B0604020202020204" pitchFamily="34" charset="0"/>
              </a:rPr>
              <a:t> N96P96, </a:t>
            </a:r>
            <a:r>
              <a:rPr lang="en-US" sz="3200" dirty="0" err="1">
                <a:latin typeface="Arial" panose="020B0604020202020204" pitchFamily="34" charset="0"/>
                <a:cs typeface="Arial" panose="020B0604020202020204" pitchFamily="34" charset="0"/>
              </a:rPr>
              <a:t>ceea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ce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indică</a:t>
            </a:r>
            <a:r>
              <a:rPr lang="en-US" sz="3200" dirty="0">
                <a:latin typeface="Arial" panose="020B0604020202020204" pitchFamily="34" charset="0"/>
                <a:cs typeface="Arial" panose="020B0604020202020204" pitchFamily="34" charset="0"/>
              </a:rPr>
              <a:t> o </a:t>
            </a:r>
            <a:r>
              <a:rPr lang="en-US" sz="3200" dirty="0" err="1">
                <a:latin typeface="Arial" panose="020B0604020202020204" pitchFamily="34" charset="0"/>
                <a:cs typeface="Arial" panose="020B0604020202020204" pitchFamily="34" charset="0"/>
              </a:rPr>
              <a:t>eficiență</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superioară</a:t>
            </a:r>
            <a:r>
              <a:rPr lang="en-US" sz="3200" dirty="0">
                <a:latin typeface="Arial" panose="020B0604020202020204" pitchFamily="34" charset="0"/>
                <a:cs typeface="Arial" panose="020B0604020202020204" pitchFamily="34" charset="0"/>
              </a:rPr>
              <a:t> a </a:t>
            </a:r>
            <a:r>
              <a:rPr lang="en-US" sz="3200" dirty="0" err="1">
                <a:latin typeface="Arial" panose="020B0604020202020204" pitchFamily="34" charset="0"/>
                <a:cs typeface="Arial" panose="020B0604020202020204" pitchFamily="34" charset="0"/>
              </a:rPr>
              <a:t>acestei</a:t>
            </a:r>
            <a:r>
              <a:rPr lang="en-US" sz="3200" dirty="0">
                <a:latin typeface="Arial" panose="020B0604020202020204" pitchFamily="34" charset="0"/>
                <a:cs typeface="Arial" panose="020B0604020202020204" pitchFamily="34" charset="0"/>
              </a:rPr>
              <a:t> doze de </a:t>
            </a:r>
            <a:r>
              <a:rPr lang="en-US" sz="3200" dirty="0" err="1">
                <a:latin typeface="Arial" panose="020B0604020202020204" pitchFamily="34" charset="0"/>
                <a:cs typeface="Arial" panose="020B0604020202020204" pitchFamily="34" charset="0"/>
              </a:rPr>
              <a:t>fertilizare</a:t>
            </a:r>
            <a:r>
              <a:rPr lang="en-US" sz="3200" dirty="0">
                <a:latin typeface="Arial" panose="020B0604020202020204" pitchFamily="34" charset="0"/>
                <a:cs typeface="Arial" panose="020B0604020202020204" pitchFamily="34" charset="0"/>
              </a:rPr>
              <a:t>.</a:t>
            </a:r>
            <a:endParaRPr lang="ro-RO" sz="3200" dirty="0">
              <a:latin typeface="Arial" panose="020B0604020202020204" pitchFamily="34" charset="0"/>
              <a:cs typeface="Arial" panose="020B0604020202020204" pitchFamily="34" charset="0"/>
            </a:endParaRPr>
          </a:p>
          <a:p>
            <a:pPr marL="457200" indent="-457200">
              <a:buFont typeface="Wingdings" panose="05000000000000000000" pitchFamily="2" charset="2"/>
              <a:buChar char="Ø"/>
            </a:pPr>
            <a:r>
              <a:rPr lang="en-US" sz="3200" dirty="0" err="1">
                <a:latin typeface="Arial" panose="020B0604020202020204" pitchFamily="34" charset="0"/>
                <a:cs typeface="Arial" panose="020B0604020202020204" pitchFamily="34" charset="0"/>
              </a:rPr>
              <a:t>Sporuri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semnificative</a:t>
            </a:r>
            <a:r>
              <a:rPr lang="en-US" sz="3200" dirty="0">
                <a:latin typeface="Arial" panose="020B0604020202020204" pitchFamily="34" charset="0"/>
                <a:cs typeface="Arial" panose="020B0604020202020204" pitchFamily="34" charset="0"/>
              </a:rPr>
              <a:t> statistic au </a:t>
            </a:r>
            <a:r>
              <a:rPr lang="en-US" sz="3200" dirty="0" err="1">
                <a:latin typeface="Arial" panose="020B0604020202020204" pitchFamily="34" charset="0"/>
                <a:cs typeface="Arial" panose="020B0604020202020204" pitchFamily="34" charset="0"/>
              </a:rPr>
              <a:t>fost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înregistrate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în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majoritatea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variantelor</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fertilizate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inclusiv</a:t>
            </a:r>
            <a:r>
              <a:rPr lang="en-US" sz="3200" dirty="0">
                <a:latin typeface="Arial" panose="020B0604020202020204" pitchFamily="34" charset="0"/>
                <a:cs typeface="Arial" panose="020B0604020202020204" pitchFamily="34" charset="0"/>
              </a:rPr>
              <a:t> la </a:t>
            </a:r>
            <a:r>
              <a:rPr lang="en-US" sz="3200" dirty="0" err="1">
                <a:latin typeface="Arial" panose="020B0604020202020204" pitchFamily="34" charset="0"/>
                <a:cs typeface="Arial" panose="020B0604020202020204" pitchFamily="34" charset="0"/>
              </a:rPr>
              <a:t>aplicarea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gunoiului</a:t>
            </a:r>
            <a:r>
              <a:rPr lang="en-US" sz="3200" dirty="0">
                <a:latin typeface="Arial" panose="020B0604020202020204" pitchFamily="34" charset="0"/>
                <a:cs typeface="Arial" panose="020B0604020202020204" pitchFamily="34" charset="0"/>
              </a:rPr>
              <a:t> de </a:t>
            </a:r>
            <a:r>
              <a:rPr lang="en-US" sz="3200" dirty="0" err="1">
                <a:latin typeface="Arial" panose="020B0604020202020204" pitchFamily="34" charset="0"/>
                <a:cs typeface="Arial" panose="020B0604020202020204" pitchFamily="34" charset="0"/>
              </a:rPr>
              <a:t>grajd</a:t>
            </a:r>
            <a:r>
              <a:rPr lang="en-US" sz="3200" dirty="0">
                <a:latin typeface="Arial" panose="020B0604020202020204" pitchFamily="34" charset="0"/>
                <a:cs typeface="Arial" panose="020B0604020202020204" pitchFamily="34" charset="0"/>
              </a:rPr>
              <a:t>.</a:t>
            </a:r>
            <a:endParaRPr lang="ro-RO" sz="3200" dirty="0">
              <a:latin typeface="Arial" panose="020B0604020202020204" pitchFamily="34" charset="0"/>
              <a:cs typeface="Arial" panose="020B0604020202020204" pitchFamily="34" charset="0"/>
            </a:endParaRPr>
          </a:p>
          <a:p>
            <a:pPr marL="457200" indent="-457200">
              <a:buFont typeface="Wingdings" panose="05000000000000000000" pitchFamily="2" charset="2"/>
              <a:buChar char="Ø"/>
            </a:pPr>
            <a:r>
              <a:rPr lang="ro-RO" sz="3200" dirty="0">
                <a:latin typeface="Arial" panose="020B0604020202020204" pitchFamily="34" charset="0"/>
                <a:cs typeface="Arial" panose="020B0604020202020204" pitchFamily="34" charset="0"/>
              </a:rPr>
              <a:t>Evitarea dozelor excesive de îngrășăminte, în favoarea unei fertilizări raționale și eficiente economic.</a:t>
            </a:r>
          </a:p>
          <a:p>
            <a:pPr marL="457200" indent="-457200">
              <a:buFont typeface="Wingdings" panose="05000000000000000000" pitchFamily="2" charset="2"/>
              <a:buChar char="Ø"/>
            </a:pPr>
            <a:endParaRPr lang="ro-RO" sz="3200" dirty="0"/>
          </a:p>
          <a:p>
            <a:endParaRPr lang="en-US" sz="3200" dirty="0"/>
          </a:p>
        </p:txBody>
      </p:sp>
      <p:graphicFrame>
        <p:nvGraphicFramePr>
          <p:cNvPr id="4" name="Table 3">
            <a:extLst>
              <a:ext uri="{FF2B5EF4-FFF2-40B4-BE49-F238E27FC236}">
                <a16:creationId xmlns:a16="http://schemas.microsoft.com/office/drawing/2014/main" id="{06BBBD23-6B59-4277-80BD-35A1394FBA51}"/>
              </a:ext>
            </a:extLst>
          </p:cNvPr>
          <p:cNvGraphicFramePr>
            <a:graphicFrameLocks noGrp="1"/>
          </p:cNvGraphicFramePr>
          <p:nvPr>
            <p:extLst>
              <p:ext uri="{D42A27DB-BD31-4B8C-83A1-F6EECF244321}">
                <p14:modId xmlns:p14="http://schemas.microsoft.com/office/powerpoint/2010/main" val="3279149095"/>
              </p:ext>
            </p:extLst>
          </p:nvPr>
        </p:nvGraphicFramePr>
        <p:xfrm>
          <a:off x="457200" y="14397037"/>
          <a:ext cx="21140736" cy="9023878"/>
        </p:xfrm>
        <a:graphic>
          <a:graphicData uri="http://schemas.openxmlformats.org/drawingml/2006/table">
            <a:tbl>
              <a:tblPr firstRow="1" firstCol="1" bandRow="1">
                <a:tableStyleId>{46F890A9-2807-4EBB-B81D-B2AA78EC7F39}</a:tableStyleId>
              </a:tblPr>
              <a:tblGrid>
                <a:gridCol w="3004430">
                  <a:extLst>
                    <a:ext uri="{9D8B030D-6E8A-4147-A177-3AD203B41FA5}">
                      <a16:colId xmlns:a16="http://schemas.microsoft.com/office/drawing/2014/main" val="2038092937"/>
                    </a:ext>
                  </a:extLst>
                </a:gridCol>
                <a:gridCol w="2479190">
                  <a:extLst>
                    <a:ext uri="{9D8B030D-6E8A-4147-A177-3AD203B41FA5}">
                      <a16:colId xmlns:a16="http://schemas.microsoft.com/office/drawing/2014/main" val="3397689850"/>
                    </a:ext>
                  </a:extLst>
                </a:gridCol>
                <a:gridCol w="2085265">
                  <a:extLst>
                    <a:ext uri="{9D8B030D-6E8A-4147-A177-3AD203B41FA5}">
                      <a16:colId xmlns:a16="http://schemas.microsoft.com/office/drawing/2014/main" val="69901683"/>
                    </a:ext>
                  </a:extLst>
                </a:gridCol>
                <a:gridCol w="2085265">
                  <a:extLst>
                    <a:ext uri="{9D8B030D-6E8A-4147-A177-3AD203B41FA5}">
                      <a16:colId xmlns:a16="http://schemas.microsoft.com/office/drawing/2014/main" val="2442190983"/>
                    </a:ext>
                  </a:extLst>
                </a:gridCol>
                <a:gridCol w="1844207">
                  <a:extLst>
                    <a:ext uri="{9D8B030D-6E8A-4147-A177-3AD203B41FA5}">
                      <a16:colId xmlns:a16="http://schemas.microsoft.com/office/drawing/2014/main" val="4026577253"/>
                    </a:ext>
                  </a:extLst>
                </a:gridCol>
                <a:gridCol w="1707017">
                  <a:extLst>
                    <a:ext uri="{9D8B030D-6E8A-4147-A177-3AD203B41FA5}">
                      <a16:colId xmlns:a16="http://schemas.microsoft.com/office/drawing/2014/main" val="364482213"/>
                    </a:ext>
                  </a:extLst>
                </a:gridCol>
                <a:gridCol w="1955915">
                  <a:extLst>
                    <a:ext uri="{9D8B030D-6E8A-4147-A177-3AD203B41FA5}">
                      <a16:colId xmlns:a16="http://schemas.microsoft.com/office/drawing/2014/main" val="3894462955"/>
                    </a:ext>
                  </a:extLst>
                </a:gridCol>
                <a:gridCol w="1953953">
                  <a:extLst>
                    <a:ext uri="{9D8B030D-6E8A-4147-A177-3AD203B41FA5}">
                      <a16:colId xmlns:a16="http://schemas.microsoft.com/office/drawing/2014/main" val="2255514356"/>
                    </a:ext>
                  </a:extLst>
                </a:gridCol>
                <a:gridCol w="2012747">
                  <a:extLst>
                    <a:ext uri="{9D8B030D-6E8A-4147-A177-3AD203B41FA5}">
                      <a16:colId xmlns:a16="http://schemas.microsoft.com/office/drawing/2014/main" val="3901277114"/>
                    </a:ext>
                  </a:extLst>
                </a:gridCol>
                <a:gridCol w="2012747">
                  <a:extLst>
                    <a:ext uri="{9D8B030D-6E8A-4147-A177-3AD203B41FA5}">
                      <a16:colId xmlns:a16="http://schemas.microsoft.com/office/drawing/2014/main" val="1363936140"/>
                    </a:ext>
                  </a:extLst>
                </a:gridCol>
              </a:tblGrid>
              <a:tr h="681890">
                <a:tc rowSpan="3">
                  <a:txBody>
                    <a:bodyPr/>
                    <a:lstStyle/>
                    <a:p>
                      <a:pPr marL="0" marR="0" algn="ctr">
                        <a:lnSpc>
                          <a:spcPct val="107000"/>
                        </a:lnSpc>
                        <a:spcBef>
                          <a:spcPts val="0"/>
                        </a:spcBef>
                        <a:spcAft>
                          <a:spcPts val="0"/>
                        </a:spcAft>
                      </a:pPr>
                      <a:r>
                        <a:rPr lang="ro-RO" sz="2400" dirty="0">
                          <a:solidFill>
                            <a:schemeClr val="tx1"/>
                          </a:solidFill>
                          <a:effectLst/>
                          <a:latin typeface="Arial" panose="020B0604020202020204" pitchFamily="34" charset="0"/>
                          <a:cs typeface="Arial" panose="020B0604020202020204" pitchFamily="34" charset="0"/>
                        </a:rPr>
                        <a:t>Asolament</a:t>
                      </a:r>
                      <a:endParaRPr lang="en-US"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rowSpan="3">
                  <a:txBody>
                    <a:bodyPr/>
                    <a:lstStyle/>
                    <a:p>
                      <a:pPr marL="0" marR="0" algn="ctr">
                        <a:lnSpc>
                          <a:spcPct val="107000"/>
                        </a:lnSpc>
                        <a:spcBef>
                          <a:spcPts val="0"/>
                        </a:spcBef>
                        <a:spcAft>
                          <a:spcPts val="0"/>
                        </a:spcAft>
                      </a:pPr>
                      <a:r>
                        <a:rPr lang="ro-RO" sz="2400" dirty="0">
                          <a:solidFill>
                            <a:schemeClr val="tx1"/>
                          </a:solidFill>
                          <a:effectLst/>
                          <a:latin typeface="Arial" panose="020B0604020202020204" pitchFamily="34" charset="0"/>
                          <a:cs typeface="Arial" panose="020B0604020202020204" pitchFamily="34" charset="0"/>
                        </a:rPr>
                        <a:t>Agrofond</a:t>
                      </a:r>
                      <a:endParaRPr lang="en-US"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rowSpan="2" gridSpan="5">
                  <a:txBody>
                    <a:bodyPr/>
                    <a:lstStyle/>
                    <a:p>
                      <a:pPr marL="0" marR="0" algn="ctr">
                        <a:lnSpc>
                          <a:spcPct val="107000"/>
                        </a:lnSpc>
                        <a:spcBef>
                          <a:spcPts val="0"/>
                        </a:spcBef>
                        <a:spcAft>
                          <a:spcPts val="0"/>
                        </a:spcAft>
                      </a:pPr>
                      <a:r>
                        <a:rPr lang="ro-RO" sz="2400" dirty="0">
                          <a:solidFill>
                            <a:schemeClr val="tx1"/>
                          </a:solidFill>
                          <a:effectLst/>
                          <a:latin typeface="Arial" panose="020B0604020202020204" pitchFamily="34" charset="0"/>
                          <a:cs typeface="Arial" panose="020B0604020202020204" pitchFamily="34" charset="0"/>
                        </a:rPr>
                        <a:t>Producția/repetiții (kg/ha)</a:t>
                      </a:r>
                      <a:endParaRPr lang="en-US"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3">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Media (kg/ha)</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Dif. față</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 </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914401430"/>
                  </a:ext>
                </a:extLst>
              </a:tr>
              <a:tr h="383196">
                <a:tc vMerge="1">
                  <a:txBody>
                    <a:bodyPr/>
                    <a:lstStyle/>
                    <a:p>
                      <a:endParaRPr lang="en-US"/>
                    </a:p>
                  </a:txBody>
                  <a:tcPr/>
                </a:tc>
                <a:tc vMerge="1">
                  <a:txBody>
                    <a:bodyPr/>
                    <a:lstStyle/>
                    <a:p>
                      <a:endParaRPr lang="en-US"/>
                    </a:p>
                  </a:txBody>
                  <a:tcPr/>
                </a:tc>
                <a:tc gridSpan="5" vMerge="1">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1</a:t>
                      </a:r>
                      <a:endParaRPr lang="en-US"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hMerge="1" vMerge="1">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2</a:t>
                      </a:r>
                      <a:endParaRPr lang="en-US"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hMerge="1" vMerge="1">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3</a:t>
                      </a:r>
                      <a:endParaRPr lang="en-US"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hMerge="1" vMerge="1">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a:t>
                      </a:r>
                      <a:endParaRPr lang="en-US"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hMerge="1" vMerge="1">
                  <a:txBody>
                    <a:bodyPr/>
                    <a:lstStyle/>
                    <a:p>
                      <a:pPr marL="0" marR="0" algn="ctr">
                        <a:lnSpc>
                          <a:spcPct val="107000"/>
                        </a:lnSpc>
                        <a:spcBef>
                          <a:spcPts val="0"/>
                        </a:spcBef>
                        <a:spcAft>
                          <a:spcPts val="0"/>
                        </a:spcAft>
                      </a:pPr>
                      <a:r>
                        <a:rPr lang="ro-RO" sz="2400" dirty="0">
                          <a:solidFill>
                            <a:schemeClr val="tx1"/>
                          </a:solidFill>
                          <a:effectLst/>
                          <a:latin typeface="Arial" panose="020B0604020202020204" pitchFamily="34" charset="0"/>
                          <a:cs typeface="Arial" panose="020B0604020202020204" pitchFamily="34" charset="0"/>
                        </a:rPr>
                        <a:t>5</a:t>
                      </a:r>
                      <a:endParaRPr lang="en-US"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vMerge="1">
                  <a:txBody>
                    <a:bodyPr/>
                    <a:lstStyle/>
                    <a:p>
                      <a:endParaRPr lang="en-US"/>
                    </a:p>
                  </a:txBody>
                  <a:tcPr/>
                </a:tc>
                <a:tc rowSpan="2">
                  <a:txBody>
                    <a:bodyPr/>
                    <a:lstStyle/>
                    <a:p>
                      <a:pPr marL="0" marR="0" algn="ctr">
                        <a:lnSpc>
                          <a:spcPct val="107000"/>
                        </a:lnSpc>
                        <a:spcBef>
                          <a:spcPts val="0"/>
                        </a:spcBef>
                        <a:spcAft>
                          <a:spcPts val="0"/>
                        </a:spcAft>
                      </a:pPr>
                      <a:r>
                        <a:rPr lang="ro-RO" sz="2400" b="1" dirty="0">
                          <a:solidFill>
                            <a:schemeClr val="tx1"/>
                          </a:solidFill>
                          <a:effectLst/>
                          <a:latin typeface="Arial" panose="020B0604020202020204" pitchFamily="34" charset="0"/>
                          <a:cs typeface="Arial" panose="020B0604020202020204" pitchFamily="34" charset="0"/>
                        </a:rPr>
                        <a:t>de martor %</a:t>
                      </a:r>
                      <a:endParaRPr lang="en-US" sz="2400" b="1"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rowSpan="2">
                  <a:txBody>
                    <a:bodyPr/>
                    <a:lstStyle/>
                    <a:p>
                      <a:pPr marL="0" marR="0" algn="ctr">
                        <a:lnSpc>
                          <a:spcPct val="107000"/>
                        </a:lnSpc>
                        <a:spcBef>
                          <a:spcPts val="0"/>
                        </a:spcBef>
                        <a:spcAft>
                          <a:spcPts val="0"/>
                        </a:spcAft>
                      </a:pPr>
                      <a:r>
                        <a:rPr lang="ro-RO" sz="2400" b="1" dirty="0">
                          <a:solidFill>
                            <a:schemeClr val="tx1"/>
                          </a:solidFill>
                          <a:effectLst/>
                          <a:latin typeface="Arial" panose="020B0604020202020204" pitchFamily="34" charset="0"/>
                          <a:cs typeface="Arial" panose="020B0604020202020204" pitchFamily="34" charset="0"/>
                        </a:rPr>
                        <a:t>Diferența</a:t>
                      </a:r>
                      <a:endParaRPr lang="en-US" sz="2400" b="1" dirty="0">
                        <a:solidFill>
                          <a:schemeClr val="tx1"/>
                        </a:solidFill>
                        <a:effectLst/>
                        <a:latin typeface="Arial" panose="020B0604020202020204" pitchFamily="34" charset="0"/>
                        <a:cs typeface="Arial" panose="020B0604020202020204" pitchFamily="34" charset="0"/>
                      </a:endParaRPr>
                    </a:p>
                    <a:p>
                      <a:pPr marL="0" marR="0" algn="ctr">
                        <a:lnSpc>
                          <a:spcPct val="107000"/>
                        </a:lnSpc>
                        <a:spcBef>
                          <a:spcPts val="0"/>
                        </a:spcBef>
                        <a:spcAft>
                          <a:spcPts val="0"/>
                        </a:spcAft>
                      </a:pPr>
                      <a:r>
                        <a:rPr lang="ro-RO" sz="2400" b="1" dirty="0">
                          <a:solidFill>
                            <a:schemeClr val="tx1"/>
                          </a:solidFill>
                          <a:effectLst/>
                          <a:latin typeface="Arial" panose="020B0604020202020204" pitchFamily="34" charset="0"/>
                          <a:cs typeface="Arial" panose="020B0604020202020204" pitchFamily="34" charset="0"/>
                        </a:rPr>
                        <a:t>Kg/ha</a:t>
                      </a:r>
                      <a:endParaRPr lang="en-US" sz="2400" b="1"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056742450"/>
                  </a:ext>
                </a:extLst>
              </a:tr>
              <a:tr h="402092">
                <a:tc vMerge="1">
                  <a:txBody>
                    <a:bodyPr/>
                    <a:lstStyle/>
                    <a:p>
                      <a:pPr marL="0" marR="0" algn="ctr">
                        <a:lnSpc>
                          <a:spcPct val="107000"/>
                        </a:lnSpc>
                        <a:spcBef>
                          <a:spcPts val="0"/>
                        </a:spcBef>
                        <a:spcAft>
                          <a:spcPts val="0"/>
                        </a:spcAft>
                      </a:pPr>
                      <a:endParaRPr lang="en-US"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vMerge="1">
                  <a:txBody>
                    <a:bodyPr/>
                    <a:lstStyle/>
                    <a:p>
                      <a:pPr marL="0" marR="0" algn="ctr">
                        <a:lnSpc>
                          <a:spcPct val="107000"/>
                        </a:lnSpc>
                        <a:spcBef>
                          <a:spcPts val="0"/>
                        </a:spcBef>
                        <a:spcAft>
                          <a:spcPts val="0"/>
                        </a:spcAft>
                      </a:pPr>
                      <a:endParaRPr lang="en-US"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1</a:t>
                      </a:r>
                      <a:endParaRPr lang="en-US" sz="20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2</a:t>
                      </a:r>
                      <a:endParaRPr lang="en-US" sz="20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3</a:t>
                      </a:r>
                      <a:endParaRPr lang="en-US" sz="20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a:t>
                      </a:r>
                      <a:endParaRPr lang="en-US" sz="20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ro-RO" sz="2400" dirty="0">
                          <a:solidFill>
                            <a:schemeClr val="tx1"/>
                          </a:solidFill>
                          <a:effectLst/>
                          <a:latin typeface="Arial" panose="020B0604020202020204" pitchFamily="34" charset="0"/>
                          <a:cs typeface="Arial" panose="020B0604020202020204" pitchFamily="34" charset="0"/>
                        </a:rPr>
                        <a:t>5</a:t>
                      </a:r>
                      <a:endParaRPr lang="en-US" sz="20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vMerge="1">
                  <a:txBody>
                    <a:bodyPr/>
                    <a:lstStyle/>
                    <a:p>
                      <a:pPr marL="0" marR="0" algn="ctr">
                        <a:lnSpc>
                          <a:spcPct val="107000"/>
                        </a:lnSpc>
                        <a:spcBef>
                          <a:spcPts val="0"/>
                        </a:spcBef>
                        <a:spcAft>
                          <a:spcPts val="0"/>
                        </a:spcAft>
                      </a:pP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vMerge="1">
                  <a:txBody>
                    <a:bodyPr/>
                    <a:lstStyle/>
                    <a:p>
                      <a:pPr marL="0" marR="0" algn="ctr">
                        <a:lnSpc>
                          <a:spcPct val="107000"/>
                        </a:lnSpc>
                        <a:spcBef>
                          <a:spcPts val="0"/>
                        </a:spcBef>
                        <a:spcAft>
                          <a:spcPts val="0"/>
                        </a:spcAft>
                      </a:pPr>
                      <a:endParaRPr lang="en-US"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vMerge="1">
                  <a:txBody>
                    <a:bodyPr/>
                    <a:lstStyle/>
                    <a:p>
                      <a:pPr marL="0" marR="0" algn="ctr">
                        <a:lnSpc>
                          <a:spcPct val="107000"/>
                        </a:lnSpc>
                        <a:spcBef>
                          <a:spcPts val="0"/>
                        </a:spcBef>
                        <a:spcAft>
                          <a:spcPts val="0"/>
                        </a:spcAft>
                      </a:pPr>
                      <a:endParaRPr lang="en-US"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641994324"/>
                  </a:ext>
                </a:extLst>
              </a:tr>
              <a:tr h="377835">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 </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just">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b1 (N</a:t>
                      </a:r>
                      <a:r>
                        <a:rPr lang="ro-RO" sz="2400" baseline="-25000">
                          <a:solidFill>
                            <a:schemeClr val="tx1"/>
                          </a:solidFill>
                          <a:effectLst/>
                          <a:latin typeface="Arial" panose="020B0604020202020204" pitchFamily="34" charset="0"/>
                          <a:cs typeface="Arial" panose="020B0604020202020204" pitchFamily="34" charset="0"/>
                        </a:rPr>
                        <a:t>0</a:t>
                      </a:r>
                      <a:r>
                        <a:rPr lang="ro-RO" sz="2400">
                          <a:solidFill>
                            <a:schemeClr val="tx1"/>
                          </a:solidFill>
                          <a:effectLst/>
                          <a:latin typeface="Arial" panose="020B0604020202020204" pitchFamily="34" charset="0"/>
                          <a:cs typeface="Arial" panose="020B0604020202020204" pitchFamily="34" charset="0"/>
                        </a:rPr>
                        <a:t>P</a:t>
                      </a:r>
                      <a:r>
                        <a:rPr lang="ro-RO" sz="2400" baseline="-25000">
                          <a:solidFill>
                            <a:schemeClr val="tx1"/>
                          </a:solidFill>
                          <a:effectLst/>
                          <a:latin typeface="Arial" panose="020B0604020202020204" pitchFamily="34" charset="0"/>
                          <a:cs typeface="Arial" panose="020B0604020202020204" pitchFamily="34" charset="0"/>
                        </a:rPr>
                        <a:t>0</a:t>
                      </a:r>
                      <a:r>
                        <a:rPr lang="ro-RO" sz="2400">
                          <a:solidFill>
                            <a:schemeClr val="tx1"/>
                          </a:solidFill>
                          <a:effectLst/>
                          <a:latin typeface="Arial" panose="020B0604020202020204" pitchFamily="34" charset="0"/>
                          <a:cs typeface="Arial" panose="020B0604020202020204" pitchFamily="34" charset="0"/>
                        </a:rPr>
                        <a:t>)</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853</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2560</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3030</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3348</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889</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2136</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100</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ro-RO" sz="2400" dirty="0">
                          <a:solidFill>
                            <a:schemeClr val="tx1"/>
                          </a:solidFill>
                          <a:effectLst/>
                          <a:latin typeface="Arial" panose="020B0604020202020204" pitchFamily="34" charset="0"/>
                          <a:cs typeface="Arial" panose="020B0604020202020204" pitchFamily="34" charset="0"/>
                        </a:rPr>
                        <a:t>martor</a:t>
                      </a:r>
                      <a:endParaRPr lang="en-US"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928362766"/>
                  </a:ext>
                </a:extLst>
              </a:tr>
              <a:tr h="377835">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 </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l">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b2 (N</a:t>
                      </a:r>
                      <a:r>
                        <a:rPr lang="ro-RO" sz="2400" baseline="-25000">
                          <a:solidFill>
                            <a:schemeClr val="tx1"/>
                          </a:solidFill>
                          <a:effectLst/>
                          <a:latin typeface="Arial" panose="020B0604020202020204" pitchFamily="34" charset="0"/>
                          <a:cs typeface="Arial" panose="020B0604020202020204" pitchFamily="34" charset="0"/>
                        </a:rPr>
                        <a:t>32</a:t>
                      </a:r>
                      <a:r>
                        <a:rPr lang="ro-RO" sz="2400">
                          <a:solidFill>
                            <a:schemeClr val="tx1"/>
                          </a:solidFill>
                          <a:effectLst/>
                          <a:latin typeface="Arial" panose="020B0604020202020204" pitchFamily="34" charset="0"/>
                          <a:cs typeface="Arial" panose="020B0604020202020204" pitchFamily="34" charset="0"/>
                        </a:rPr>
                        <a:t>P</a:t>
                      </a:r>
                      <a:r>
                        <a:rPr lang="ro-RO" sz="2400" baseline="-25000">
                          <a:solidFill>
                            <a:schemeClr val="tx1"/>
                          </a:solidFill>
                          <a:effectLst/>
                          <a:latin typeface="Arial" panose="020B0604020202020204" pitchFamily="34" charset="0"/>
                          <a:cs typeface="Arial" panose="020B0604020202020204" pitchFamily="34" charset="0"/>
                        </a:rPr>
                        <a:t>32</a:t>
                      </a:r>
                      <a:r>
                        <a:rPr lang="ro-RO" sz="2400">
                          <a:solidFill>
                            <a:schemeClr val="tx1"/>
                          </a:solidFill>
                          <a:effectLst/>
                          <a:latin typeface="Arial" panose="020B0604020202020204" pitchFamily="34" charset="0"/>
                          <a:cs typeface="Arial" panose="020B0604020202020204" pitchFamily="34" charset="0"/>
                        </a:rPr>
                        <a:t>)</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2614</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4028</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3722</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3962</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4018</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3669</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172</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1533</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695714970"/>
                  </a:ext>
                </a:extLst>
              </a:tr>
              <a:tr h="377835">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A1- </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l">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b3(N</a:t>
                      </a:r>
                      <a:r>
                        <a:rPr lang="ro-RO" sz="2400" baseline="-25000">
                          <a:solidFill>
                            <a:schemeClr val="tx1"/>
                          </a:solidFill>
                          <a:effectLst/>
                          <a:latin typeface="Arial" panose="020B0604020202020204" pitchFamily="34" charset="0"/>
                          <a:cs typeface="Arial" panose="020B0604020202020204" pitchFamily="34" charset="0"/>
                        </a:rPr>
                        <a:t>96</a:t>
                      </a:r>
                      <a:r>
                        <a:rPr lang="ro-RO" sz="2400">
                          <a:solidFill>
                            <a:schemeClr val="tx1"/>
                          </a:solidFill>
                          <a:effectLst/>
                          <a:latin typeface="Arial" panose="020B0604020202020204" pitchFamily="34" charset="0"/>
                          <a:cs typeface="Arial" panose="020B0604020202020204" pitchFamily="34" charset="0"/>
                        </a:rPr>
                        <a:t>P</a:t>
                      </a:r>
                      <a:r>
                        <a:rPr lang="ro-RO" sz="2400" baseline="-25000">
                          <a:solidFill>
                            <a:schemeClr val="tx1"/>
                          </a:solidFill>
                          <a:effectLst/>
                          <a:latin typeface="Arial" panose="020B0604020202020204" pitchFamily="34" charset="0"/>
                          <a:cs typeface="Arial" panose="020B0604020202020204" pitchFamily="34" charset="0"/>
                        </a:rPr>
                        <a:t>96</a:t>
                      </a:r>
                      <a:r>
                        <a:rPr lang="ro-RO" sz="2400">
                          <a:solidFill>
                            <a:schemeClr val="tx1"/>
                          </a:solidFill>
                          <a:effectLst/>
                          <a:latin typeface="Arial" panose="020B0604020202020204" pitchFamily="34" charset="0"/>
                          <a:cs typeface="Arial" panose="020B0604020202020204" pitchFamily="34" charset="0"/>
                        </a:rPr>
                        <a:t>)</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2781</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4607</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4403</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5201</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5260</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4450</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208</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2314</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327419123"/>
                  </a:ext>
                </a:extLst>
              </a:tr>
              <a:tr h="377835">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monocultură</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l">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b4(N</a:t>
                      </a:r>
                      <a:r>
                        <a:rPr lang="ro-RO" sz="2400" baseline="-25000">
                          <a:solidFill>
                            <a:schemeClr val="tx1"/>
                          </a:solidFill>
                          <a:effectLst/>
                          <a:latin typeface="Arial" panose="020B0604020202020204" pitchFamily="34" charset="0"/>
                          <a:cs typeface="Arial" panose="020B0604020202020204" pitchFamily="34" charset="0"/>
                        </a:rPr>
                        <a:t>128</a:t>
                      </a:r>
                      <a:r>
                        <a:rPr lang="ro-RO" sz="2400">
                          <a:solidFill>
                            <a:schemeClr val="tx1"/>
                          </a:solidFill>
                          <a:effectLst/>
                          <a:latin typeface="Arial" panose="020B0604020202020204" pitchFamily="34" charset="0"/>
                          <a:cs typeface="Arial" panose="020B0604020202020204" pitchFamily="34" charset="0"/>
                        </a:rPr>
                        <a:t>P</a:t>
                      </a:r>
                      <a:r>
                        <a:rPr lang="ro-RO" sz="2400" baseline="-25000">
                          <a:solidFill>
                            <a:schemeClr val="tx1"/>
                          </a:solidFill>
                          <a:effectLst/>
                          <a:latin typeface="Arial" panose="020B0604020202020204" pitchFamily="34" charset="0"/>
                          <a:cs typeface="Arial" panose="020B0604020202020204" pitchFamily="34" charset="0"/>
                        </a:rPr>
                        <a:t>128</a:t>
                      </a:r>
                      <a:r>
                        <a:rPr lang="ro-RO" sz="2400">
                          <a:solidFill>
                            <a:schemeClr val="tx1"/>
                          </a:solidFill>
                          <a:effectLst/>
                          <a:latin typeface="Arial" panose="020B0604020202020204" pitchFamily="34" charset="0"/>
                          <a:cs typeface="Arial" panose="020B0604020202020204" pitchFamily="34" charset="0"/>
                        </a:rPr>
                        <a:t>)</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1884</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4169</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4441</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4692</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4551</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3947</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185</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1811</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97398482"/>
                  </a:ext>
                </a:extLst>
              </a:tr>
              <a:tr h="377835">
                <a:tc>
                  <a:txBody>
                    <a:bodyPr/>
                    <a:lstStyle/>
                    <a:p>
                      <a:pPr marL="0" marR="0" algn="l">
                        <a:lnSpc>
                          <a:spcPct val="107000"/>
                        </a:lnSpc>
                        <a:spcBef>
                          <a:spcPts val="0"/>
                        </a:spcBef>
                        <a:spcAft>
                          <a:spcPts val="0"/>
                        </a:spcAft>
                      </a:pPr>
                      <a:r>
                        <a:rPr lang="en-US" sz="2400">
                          <a:solidFill>
                            <a:schemeClr val="tx1"/>
                          </a:solidFill>
                          <a:effectLst/>
                          <a:latin typeface="Arial" panose="020B0604020202020204" pitchFamily="34" charset="0"/>
                          <a:cs typeface="Arial" panose="020B0604020202020204" pitchFamily="34" charset="0"/>
                        </a:rPr>
                        <a:t> </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l">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b5 (gunoi)</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1363</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3677</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3997</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4904</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2714</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3331</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156</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1195</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159884221"/>
                  </a:ext>
                </a:extLst>
              </a:tr>
              <a:tr h="377835">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 </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l">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b1 (N</a:t>
                      </a:r>
                      <a:r>
                        <a:rPr lang="ro-RO" sz="2400" baseline="-25000">
                          <a:solidFill>
                            <a:schemeClr val="tx1"/>
                          </a:solidFill>
                          <a:effectLst/>
                          <a:latin typeface="Arial" panose="020B0604020202020204" pitchFamily="34" charset="0"/>
                          <a:cs typeface="Arial" panose="020B0604020202020204" pitchFamily="34" charset="0"/>
                        </a:rPr>
                        <a:t>0</a:t>
                      </a:r>
                      <a:r>
                        <a:rPr lang="ro-RO" sz="2400">
                          <a:solidFill>
                            <a:schemeClr val="tx1"/>
                          </a:solidFill>
                          <a:effectLst/>
                          <a:latin typeface="Arial" panose="020B0604020202020204" pitchFamily="34" charset="0"/>
                          <a:cs typeface="Arial" panose="020B0604020202020204" pitchFamily="34" charset="0"/>
                        </a:rPr>
                        <a:t>P</a:t>
                      </a:r>
                      <a:r>
                        <a:rPr lang="ro-RO" sz="2400" baseline="-25000">
                          <a:solidFill>
                            <a:schemeClr val="tx1"/>
                          </a:solidFill>
                          <a:effectLst/>
                          <a:latin typeface="Arial" panose="020B0604020202020204" pitchFamily="34" charset="0"/>
                          <a:cs typeface="Arial" panose="020B0604020202020204" pitchFamily="34" charset="0"/>
                        </a:rPr>
                        <a:t>0</a:t>
                      </a:r>
                      <a:r>
                        <a:rPr lang="ro-RO" sz="2400">
                          <a:solidFill>
                            <a:schemeClr val="tx1"/>
                          </a:solidFill>
                          <a:effectLst/>
                          <a:latin typeface="Arial" panose="020B0604020202020204" pitchFamily="34" charset="0"/>
                          <a:cs typeface="Arial" panose="020B0604020202020204" pitchFamily="34" charset="0"/>
                        </a:rPr>
                        <a:t>)</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1851</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2123</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2212</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3556</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3517</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2652</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100</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martor</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406288298"/>
                  </a:ext>
                </a:extLst>
              </a:tr>
              <a:tr h="377835">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A2-</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l">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b2 (N</a:t>
                      </a:r>
                      <a:r>
                        <a:rPr lang="ro-RO" sz="2400" baseline="-25000">
                          <a:solidFill>
                            <a:schemeClr val="tx1"/>
                          </a:solidFill>
                          <a:effectLst/>
                          <a:latin typeface="Arial" panose="020B0604020202020204" pitchFamily="34" charset="0"/>
                          <a:cs typeface="Arial" panose="020B0604020202020204" pitchFamily="34" charset="0"/>
                        </a:rPr>
                        <a:t>32</a:t>
                      </a:r>
                      <a:r>
                        <a:rPr lang="ro-RO" sz="2400">
                          <a:solidFill>
                            <a:schemeClr val="tx1"/>
                          </a:solidFill>
                          <a:effectLst/>
                          <a:latin typeface="Arial" panose="020B0604020202020204" pitchFamily="34" charset="0"/>
                          <a:cs typeface="Arial" panose="020B0604020202020204" pitchFamily="34" charset="0"/>
                        </a:rPr>
                        <a:t>P</a:t>
                      </a:r>
                      <a:r>
                        <a:rPr lang="ro-RO" sz="2400" baseline="-25000">
                          <a:solidFill>
                            <a:schemeClr val="tx1"/>
                          </a:solidFill>
                          <a:effectLst/>
                          <a:latin typeface="Arial" panose="020B0604020202020204" pitchFamily="34" charset="0"/>
                          <a:cs typeface="Arial" panose="020B0604020202020204" pitchFamily="34" charset="0"/>
                        </a:rPr>
                        <a:t>32</a:t>
                      </a:r>
                      <a:r>
                        <a:rPr lang="ro-RO" sz="2400">
                          <a:solidFill>
                            <a:schemeClr val="tx1"/>
                          </a:solidFill>
                          <a:effectLst/>
                          <a:latin typeface="Arial" panose="020B0604020202020204" pitchFamily="34" charset="0"/>
                          <a:cs typeface="Arial" panose="020B0604020202020204" pitchFamily="34" charset="0"/>
                        </a:rPr>
                        <a:t>)</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4956</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4140</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3941</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5085</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4322</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4489</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169</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1837</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740379269"/>
                  </a:ext>
                </a:extLst>
              </a:tr>
              <a:tr h="377835">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Rotație de 2 ani</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l">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b3(N</a:t>
                      </a:r>
                      <a:r>
                        <a:rPr lang="ro-RO" sz="2400" baseline="-25000">
                          <a:solidFill>
                            <a:schemeClr val="tx1"/>
                          </a:solidFill>
                          <a:effectLst/>
                          <a:latin typeface="Arial" panose="020B0604020202020204" pitchFamily="34" charset="0"/>
                          <a:cs typeface="Arial" panose="020B0604020202020204" pitchFamily="34" charset="0"/>
                        </a:rPr>
                        <a:t>96</a:t>
                      </a:r>
                      <a:r>
                        <a:rPr lang="ro-RO" sz="2400">
                          <a:solidFill>
                            <a:schemeClr val="tx1"/>
                          </a:solidFill>
                          <a:effectLst/>
                          <a:latin typeface="Arial" panose="020B0604020202020204" pitchFamily="34" charset="0"/>
                          <a:cs typeface="Arial" panose="020B0604020202020204" pitchFamily="34" charset="0"/>
                        </a:rPr>
                        <a:t>P</a:t>
                      </a:r>
                      <a:r>
                        <a:rPr lang="ro-RO" sz="2400" baseline="-25000">
                          <a:solidFill>
                            <a:schemeClr val="tx1"/>
                          </a:solidFill>
                          <a:effectLst/>
                          <a:latin typeface="Arial" panose="020B0604020202020204" pitchFamily="34" charset="0"/>
                          <a:cs typeface="Arial" panose="020B0604020202020204" pitchFamily="34" charset="0"/>
                        </a:rPr>
                        <a:t>96</a:t>
                      </a:r>
                      <a:r>
                        <a:rPr lang="ro-RO" sz="2400">
                          <a:solidFill>
                            <a:schemeClr val="tx1"/>
                          </a:solidFill>
                          <a:effectLst/>
                          <a:latin typeface="Arial" panose="020B0604020202020204" pitchFamily="34" charset="0"/>
                          <a:cs typeface="Arial" panose="020B0604020202020204" pitchFamily="34" charset="0"/>
                        </a:rPr>
                        <a:t>)</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5794</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5360</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5233</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4788</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4741</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5183</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195</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2532</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340377818"/>
                  </a:ext>
                </a:extLst>
              </a:tr>
              <a:tr h="377835">
                <a:tc>
                  <a:txBody>
                    <a:bodyPr/>
                    <a:lstStyle/>
                    <a:p>
                      <a:pPr marL="0" marR="0" algn="l">
                        <a:lnSpc>
                          <a:spcPct val="107000"/>
                        </a:lnSpc>
                        <a:spcBef>
                          <a:spcPts val="0"/>
                        </a:spcBef>
                        <a:spcAft>
                          <a:spcPts val="0"/>
                        </a:spcAft>
                      </a:pPr>
                      <a:r>
                        <a:rPr lang="en-US" sz="2400">
                          <a:solidFill>
                            <a:schemeClr val="tx1"/>
                          </a:solidFill>
                          <a:effectLst/>
                          <a:latin typeface="Arial" panose="020B0604020202020204" pitchFamily="34" charset="0"/>
                          <a:cs typeface="Arial" panose="020B0604020202020204" pitchFamily="34" charset="0"/>
                        </a:rPr>
                        <a:t> </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l">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b4(N</a:t>
                      </a:r>
                      <a:r>
                        <a:rPr lang="ro-RO" sz="2400" baseline="-25000">
                          <a:solidFill>
                            <a:schemeClr val="tx1"/>
                          </a:solidFill>
                          <a:effectLst/>
                          <a:latin typeface="Arial" panose="020B0604020202020204" pitchFamily="34" charset="0"/>
                          <a:cs typeface="Arial" panose="020B0604020202020204" pitchFamily="34" charset="0"/>
                        </a:rPr>
                        <a:t>128</a:t>
                      </a:r>
                      <a:r>
                        <a:rPr lang="ro-RO" sz="2400">
                          <a:solidFill>
                            <a:schemeClr val="tx1"/>
                          </a:solidFill>
                          <a:effectLst/>
                          <a:latin typeface="Arial" panose="020B0604020202020204" pitchFamily="34" charset="0"/>
                          <a:cs typeface="Arial" panose="020B0604020202020204" pitchFamily="34" charset="0"/>
                        </a:rPr>
                        <a:t>P</a:t>
                      </a:r>
                      <a:r>
                        <a:rPr lang="ro-RO" sz="2400" baseline="-25000">
                          <a:solidFill>
                            <a:schemeClr val="tx1"/>
                          </a:solidFill>
                          <a:effectLst/>
                          <a:latin typeface="Arial" panose="020B0604020202020204" pitchFamily="34" charset="0"/>
                          <a:cs typeface="Arial" panose="020B0604020202020204" pitchFamily="34" charset="0"/>
                        </a:rPr>
                        <a:t>128</a:t>
                      </a:r>
                      <a:r>
                        <a:rPr lang="ro-RO" sz="2400">
                          <a:solidFill>
                            <a:schemeClr val="tx1"/>
                          </a:solidFill>
                          <a:effectLst/>
                          <a:latin typeface="Arial" panose="020B0604020202020204" pitchFamily="34" charset="0"/>
                          <a:cs typeface="Arial" panose="020B0604020202020204" pitchFamily="34" charset="0"/>
                        </a:rPr>
                        <a:t>)</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4203</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5784</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4973</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4310</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4246</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4703</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177</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2051</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422884768"/>
                  </a:ext>
                </a:extLst>
              </a:tr>
              <a:tr h="377835">
                <a:tc>
                  <a:txBody>
                    <a:bodyPr/>
                    <a:lstStyle/>
                    <a:p>
                      <a:pPr marL="0" marR="0" algn="l">
                        <a:lnSpc>
                          <a:spcPct val="107000"/>
                        </a:lnSpc>
                        <a:spcBef>
                          <a:spcPts val="0"/>
                        </a:spcBef>
                        <a:spcAft>
                          <a:spcPts val="0"/>
                        </a:spcAft>
                      </a:pPr>
                      <a:r>
                        <a:rPr lang="en-US" sz="2400">
                          <a:solidFill>
                            <a:schemeClr val="tx1"/>
                          </a:solidFill>
                          <a:effectLst/>
                          <a:latin typeface="Arial" panose="020B0604020202020204" pitchFamily="34" charset="0"/>
                          <a:cs typeface="Arial" panose="020B0604020202020204" pitchFamily="34" charset="0"/>
                        </a:rPr>
                        <a:t> </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l">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b5 (gunoi)</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3835</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4466</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4169</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4293</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4085</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4170</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157</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1518</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905258703"/>
                  </a:ext>
                </a:extLst>
              </a:tr>
              <a:tr h="377835">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A3-</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l">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b1 (N</a:t>
                      </a:r>
                      <a:r>
                        <a:rPr lang="ro-RO" sz="2400" baseline="-25000">
                          <a:solidFill>
                            <a:schemeClr val="tx1"/>
                          </a:solidFill>
                          <a:effectLst/>
                          <a:latin typeface="Arial" panose="020B0604020202020204" pitchFamily="34" charset="0"/>
                          <a:cs typeface="Arial" panose="020B0604020202020204" pitchFamily="34" charset="0"/>
                        </a:rPr>
                        <a:t>0</a:t>
                      </a:r>
                      <a:r>
                        <a:rPr lang="ro-RO" sz="2400">
                          <a:solidFill>
                            <a:schemeClr val="tx1"/>
                          </a:solidFill>
                          <a:effectLst/>
                          <a:latin typeface="Arial" panose="020B0604020202020204" pitchFamily="34" charset="0"/>
                          <a:cs typeface="Arial" panose="020B0604020202020204" pitchFamily="34" charset="0"/>
                        </a:rPr>
                        <a:t>P</a:t>
                      </a:r>
                      <a:r>
                        <a:rPr lang="ro-RO" sz="2400" baseline="-25000">
                          <a:solidFill>
                            <a:schemeClr val="tx1"/>
                          </a:solidFill>
                          <a:effectLst/>
                          <a:latin typeface="Arial" panose="020B0604020202020204" pitchFamily="34" charset="0"/>
                          <a:cs typeface="Arial" panose="020B0604020202020204" pitchFamily="34" charset="0"/>
                        </a:rPr>
                        <a:t>0</a:t>
                      </a:r>
                      <a:r>
                        <a:rPr lang="ro-RO" sz="2400">
                          <a:solidFill>
                            <a:schemeClr val="tx1"/>
                          </a:solidFill>
                          <a:effectLst/>
                          <a:latin typeface="Arial" panose="020B0604020202020204" pitchFamily="34" charset="0"/>
                          <a:cs typeface="Arial" panose="020B0604020202020204" pitchFamily="34" charset="0"/>
                        </a:rPr>
                        <a:t>)</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3217</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4083</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4004</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2731</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3145</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3436</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100</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martor</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extLst>
                  <a:ext uri="{0D108BD9-81ED-4DB2-BD59-A6C34878D82A}">
                    <a16:rowId xmlns:a16="http://schemas.microsoft.com/office/drawing/2014/main" val="4017980385"/>
                  </a:ext>
                </a:extLst>
              </a:tr>
              <a:tr h="377835">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Rotație de 3 ani</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l">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b2 (N</a:t>
                      </a:r>
                      <a:r>
                        <a:rPr lang="ro-RO" sz="2400" baseline="-25000">
                          <a:solidFill>
                            <a:schemeClr val="tx1"/>
                          </a:solidFill>
                          <a:effectLst/>
                          <a:latin typeface="Arial" panose="020B0604020202020204" pitchFamily="34" charset="0"/>
                          <a:cs typeface="Arial" panose="020B0604020202020204" pitchFamily="34" charset="0"/>
                        </a:rPr>
                        <a:t>32</a:t>
                      </a:r>
                      <a:r>
                        <a:rPr lang="ro-RO" sz="2400">
                          <a:solidFill>
                            <a:schemeClr val="tx1"/>
                          </a:solidFill>
                          <a:effectLst/>
                          <a:latin typeface="Arial" panose="020B0604020202020204" pitchFamily="34" charset="0"/>
                          <a:cs typeface="Arial" panose="020B0604020202020204" pitchFamily="34" charset="0"/>
                        </a:rPr>
                        <a:t>P</a:t>
                      </a:r>
                      <a:r>
                        <a:rPr lang="ro-RO" sz="2400" baseline="-25000">
                          <a:solidFill>
                            <a:schemeClr val="tx1"/>
                          </a:solidFill>
                          <a:effectLst/>
                          <a:latin typeface="Arial" panose="020B0604020202020204" pitchFamily="34" charset="0"/>
                          <a:cs typeface="Arial" panose="020B0604020202020204" pitchFamily="34" charset="0"/>
                        </a:rPr>
                        <a:t>32</a:t>
                      </a:r>
                      <a:r>
                        <a:rPr lang="ro-RO" sz="2400">
                          <a:solidFill>
                            <a:schemeClr val="tx1"/>
                          </a:solidFill>
                          <a:effectLst/>
                          <a:latin typeface="Arial" panose="020B0604020202020204" pitchFamily="34" charset="0"/>
                          <a:cs typeface="Arial" panose="020B0604020202020204" pitchFamily="34" charset="0"/>
                        </a:rPr>
                        <a:t>)</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5583</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4824</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4859</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4343</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3761</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4674</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136</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1238</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extLst>
                  <a:ext uri="{0D108BD9-81ED-4DB2-BD59-A6C34878D82A}">
                    <a16:rowId xmlns:a16="http://schemas.microsoft.com/office/drawing/2014/main" val="2457679093"/>
                  </a:ext>
                </a:extLst>
              </a:tr>
              <a:tr h="377835">
                <a:tc>
                  <a:txBody>
                    <a:bodyPr/>
                    <a:lstStyle/>
                    <a:p>
                      <a:pPr marL="0" marR="0" algn="l">
                        <a:lnSpc>
                          <a:spcPct val="107000"/>
                        </a:lnSpc>
                        <a:spcBef>
                          <a:spcPts val="0"/>
                        </a:spcBef>
                        <a:spcAft>
                          <a:spcPts val="0"/>
                        </a:spcAft>
                      </a:pPr>
                      <a:r>
                        <a:rPr lang="en-US" sz="2400">
                          <a:solidFill>
                            <a:schemeClr val="tx1"/>
                          </a:solidFill>
                          <a:effectLst/>
                          <a:latin typeface="Arial" panose="020B0604020202020204" pitchFamily="34" charset="0"/>
                          <a:cs typeface="Arial" panose="020B0604020202020204" pitchFamily="34" charset="0"/>
                        </a:rPr>
                        <a:t> </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l">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b3(N</a:t>
                      </a:r>
                      <a:r>
                        <a:rPr lang="ro-RO" sz="2400" baseline="-25000">
                          <a:solidFill>
                            <a:schemeClr val="tx1"/>
                          </a:solidFill>
                          <a:effectLst/>
                          <a:latin typeface="Arial" panose="020B0604020202020204" pitchFamily="34" charset="0"/>
                          <a:cs typeface="Arial" panose="020B0604020202020204" pitchFamily="34" charset="0"/>
                        </a:rPr>
                        <a:t>96</a:t>
                      </a:r>
                      <a:r>
                        <a:rPr lang="ro-RO" sz="2400">
                          <a:solidFill>
                            <a:schemeClr val="tx1"/>
                          </a:solidFill>
                          <a:effectLst/>
                          <a:latin typeface="Arial" panose="020B0604020202020204" pitchFamily="34" charset="0"/>
                          <a:cs typeface="Arial" panose="020B0604020202020204" pitchFamily="34" charset="0"/>
                        </a:rPr>
                        <a:t>P</a:t>
                      </a:r>
                      <a:r>
                        <a:rPr lang="ro-RO" sz="2400" baseline="-25000">
                          <a:solidFill>
                            <a:schemeClr val="tx1"/>
                          </a:solidFill>
                          <a:effectLst/>
                          <a:latin typeface="Arial" panose="020B0604020202020204" pitchFamily="34" charset="0"/>
                          <a:cs typeface="Arial" panose="020B0604020202020204" pitchFamily="34" charset="0"/>
                        </a:rPr>
                        <a:t>96</a:t>
                      </a:r>
                      <a:r>
                        <a:rPr lang="ro-RO" sz="2400">
                          <a:solidFill>
                            <a:schemeClr val="tx1"/>
                          </a:solidFill>
                          <a:effectLst/>
                          <a:latin typeface="Arial" panose="020B0604020202020204" pitchFamily="34" charset="0"/>
                          <a:cs typeface="Arial" panose="020B0604020202020204" pitchFamily="34" charset="0"/>
                        </a:rPr>
                        <a:t>)</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5498</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5568</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6105</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5080</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4530</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5356</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156</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1920</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extLst>
                  <a:ext uri="{0D108BD9-81ED-4DB2-BD59-A6C34878D82A}">
                    <a16:rowId xmlns:a16="http://schemas.microsoft.com/office/drawing/2014/main" val="3746038785"/>
                  </a:ext>
                </a:extLst>
              </a:tr>
              <a:tr h="377835">
                <a:tc>
                  <a:txBody>
                    <a:bodyPr/>
                    <a:lstStyle/>
                    <a:p>
                      <a:pPr marL="0" marR="0" algn="l">
                        <a:lnSpc>
                          <a:spcPct val="107000"/>
                        </a:lnSpc>
                        <a:spcBef>
                          <a:spcPts val="0"/>
                        </a:spcBef>
                        <a:spcAft>
                          <a:spcPts val="0"/>
                        </a:spcAft>
                      </a:pPr>
                      <a:r>
                        <a:rPr lang="en-US" sz="2400">
                          <a:solidFill>
                            <a:schemeClr val="tx1"/>
                          </a:solidFill>
                          <a:effectLst/>
                          <a:latin typeface="Arial" panose="020B0604020202020204" pitchFamily="34" charset="0"/>
                          <a:cs typeface="Arial" panose="020B0604020202020204" pitchFamily="34" charset="0"/>
                        </a:rPr>
                        <a:t> </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l">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b4(N</a:t>
                      </a:r>
                      <a:r>
                        <a:rPr lang="ro-RO" sz="2400" baseline="-25000">
                          <a:solidFill>
                            <a:schemeClr val="tx1"/>
                          </a:solidFill>
                          <a:effectLst/>
                          <a:latin typeface="Arial" panose="020B0604020202020204" pitchFamily="34" charset="0"/>
                          <a:cs typeface="Arial" panose="020B0604020202020204" pitchFamily="34" charset="0"/>
                        </a:rPr>
                        <a:t>128</a:t>
                      </a:r>
                      <a:r>
                        <a:rPr lang="ro-RO" sz="2400">
                          <a:solidFill>
                            <a:schemeClr val="tx1"/>
                          </a:solidFill>
                          <a:effectLst/>
                          <a:latin typeface="Arial" panose="020B0604020202020204" pitchFamily="34" charset="0"/>
                          <a:cs typeface="Arial" panose="020B0604020202020204" pitchFamily="34" charset="0"/>
                        </a:rPr>
                        <a:t>P</a:t>
                      </a:r>
                      <a:r>
                        <a:rPr lang="ro-RO" sz="2400" baseline="-25000">
                          <a:solidFill>
                            <a:schemeClr val="tx1"/>
                          </a:solidFill>
                          <a:effectLst/>
                          <a:latin typeface="Arial" panose="020B0604020202020204" pitchFamily="34" charset="0"/>
                          <a:cs typeface="Arial" panose="020B0604020202020204" pitchFamily="34" charset="0"/>
                        </a:rPr>
                        <a:t>128</a:t>
                      </a:r>
                      <a:r>
                        <a:rPr lang="ro-RO" sz="2400">
                          <a:solidFill>
                            <a:schemeClr val="tx1"/>
                          </a:solidFill>
                          <a:effectLst/>
                          <a:latin typeface="Arial" panose="020B0604020202020204" pitchFamily="34" charset="0"/>
                          <a:cs typeface="Arial" panose="020B0604020202020204" pitchFamily="34" charset="0"/>
                        </a:rPr>
                        <a:t>)</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4509</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5488</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5408</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5180</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3852</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4887</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142</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1451</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extLst>
                  <a:ext uri="{0D108BD9-81ED-4DB2-BD59-A6C34878D82A}">
                    <a16:rowId xmlns:a16="http://schemas.microsoft.com/office/drawing/2014/main" val="189741588"/>
                  </a:ext>
                </a:extLst>
              </a:tr>
              <a:tr h="377835">
                <a:tc>
                  <a:txBody>
                    <a:bodyPr/>
                    <a:lstStyle/>
                    <a:p>
                      <a:pPr marL="0" marR="0" algn="l">
                        <a:lnSpc>
                          <a:spcPct val="107000"/>
                        </a:lnSpc>
                        <a:spcBef>
                          <a:spcPts val="0"/>
                        </a:spcBef>
                        <a:spcAft>
                          <a:spcPts val="0"/>
                        </a:spcAft>
                      </a:pPr>
                      <a:r>
                        <a:rPr lang="en-US" sz="2400">
                          <a:solidFill>
                            <a:schemeClr val="tx1"/>
                          </a:solidFill>
                          <a:effectLst/>
                          <a:latin typeface="Arial" panose="020B0604020202020204" pitchFamily="34" charset="0"/>
                          <a:cs typeface="Arial" panose="020B0604020202020204" pitchFamily="34" charset="0"/>
                        </a:rPr>
                        <a:t> </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l">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b5 (gunoi)</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4767</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4840</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4390</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4149</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3625</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4354</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127</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918</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extLst>
                  <a:ext uri="{0D108BD9-81ED-4DB2-BD59-A6C34878D82A}">
                    <a16:rowId xmlns:a16="http://schemas.microsoft.com/office/drawing/2014/main" val="3373557838"/>
                  </a:ext>
                </a:extLst>
              </a:tr>
              <a:tr h="377835">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A5- </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l">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b1 (N</a:t>
                      </a:r>
                      <a:r>
                        <a:rPr lang="ro-RO" sz="2400" baseline="-25000">
                          <a:solidFill>
                            <a:schemeClr val="tx1"/>
                          </a:solidFill>
                          <a:effectLst/>
                          <a:latin typeface="Arial" panose="020B0604020202020204" pitchFamily="34" charset="0"/>
                          <a:cs typeface="Arial" panose="020B0604020202020204" pitchFamily="34" charset="0"/>
                        </a:rPr>
                        <a:t>0</a:t>
                      </a:r>
                      <a:r>
                        <a:rPr lang="ro-RO" sz="2400">
                          <a:solidFill>
                            <a:schemeClr val="tx1"/>
                          </a:solidFill>
                          <a:effectLst/>
                          <a:latin typeface="Arial" panose="020B0604020202020204" pitchFamily="34" charset="0"/>
                          <a:cs typeface="Arial" panose="020B0604020202020204" pitchFamily="34" charset="0"/>
                        </a:rPr>
                        <a:t>P</a:t>
                      </a:r>
                      <a:r>
                        <a:rPr lang="ro-RO" sz="2400" baseline="-25000">
                          <a:solidFill>
                            <a:schemeClr val="tx1"/>
                          </a:solidFill>
                          <a:effectLst/>
                          <a:latin typeface="Arial" panose="020B0604020202020204" pitchFamily="34" charset="0"/>
                          <a:cs typeface="Arial" panose="020B0604020202020204" pitchFamily="34" charset="0"/>
                        </a:rPr>
                        <a:t>0</a:t>
                      </a:r>
                      <a:r>
                        <a:rPr lang="ro-RO" sz="2400">
                          <a:solidFill>
                            <a:schemeClr val="tx1"/>
                          </a:solidFill>
                          <a:effectLst/>
                          <a:latin typeface="Arial" panose="020B0604020202020204" pitchFamily="34" charset="0"/>
                          <a:cs typeface="Arial" panose="020B0604020202020204" pitchFamily="34" charset="0"/>
                        </a:rPr>
                        <a:t>)</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3665</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3935</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4208</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4047</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2437</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3658</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100</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martor</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extLst>
                  <a:ext uri="{0D108BD9-81ED-4DB2-BD59-A6C34878D82A}">
                    <a16:rowId xmlns:a16="http://schemas.microsoft.com/office/drawing/2014/main" val="2980787221"/>
                  </a:ext>
                </a:extLst>
              </a:tr>
              <a:tr h="377835">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Rotație de 5 ani</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l">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b2 (N</a:t>
                      </a:r>
                      <a:r>
                        <a:rPr lang="ro-RO" sz="2400" baseline="-25000">
                          <a:solidFill>
                            <a:schemeClr val="tx1"/>
                          </a:solidFill>
                          <a:effectLst/>
                          <a:latin typeface="Arial" panose="020B0604020202020204" pitchFamily="34" charset="0"/>
                          <a:cs typeface="Arial" panose="020B0604020202020204" pitchFamily="34" charset="0"/>
                        </a:rPr>
                        <a:t>32</a:t>
                      </a:r>
                      <a:r>
                        <a:rPr lang="ro-RO" sz="2400">
                          <a:solidFill>
                            <a:schemeClr val="tx1"/>
                          </a:solidFill>
                          <a:effectLst/>
                          <a:latin typeface="Arial" panose="020B0604020202020204" pitchFamily="34" charset="0"/>
                          <a:cs typeface="Arial" panose="020B0604020202020204" pitchFamily="34" charset="0"/>
                        </a:rPr>
                        <a:t>P</a:t>
                      </a:r>
                      <a:r>
                        <a:rPr lang="ro-RO" sz="2400" baseline="-25000">
                          <a:solidFill>
                            <a:schemeClr val="tx1"/>
                          </a:solidFill>
                          <a:effectLst/>
                          <a:latin typeface="Arial" panose="020B0604020202020204" pitchFamily="34" charset="0"/>
                          <a:cs typeface="Arial" panose="020B0604020202020204" pitchFamily="34" charset="0"/>
                        </a:rPr>
                        <a:t>32</a:t>
                      </a:r>
                      <a:r>
                        <a:rPr lang="ro-RO" sz="2400">
                          <a:solidFill>
                            <a:schemeClr val="tx1"/>
                          </a:solidFill>
                          <a:effectLst/>
                          <a:latin typeface="Arial" panose="020B0604020202020204" pitchFamily="34" charset="0"/>
                          <a:cs typeface="Arial" panose="020B0604020202020204" pitchFamily="34" charset="0"/>
                        </a:rPr>
                        <a:t>)</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5940</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4445</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4932</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5164</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2683</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4595</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134</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1159</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extLst>
                  <a:ext uri="{0D108BD9-81ED-4DB2-BD59-A6C34878D82A}">
                    <a16:rowId xmlns:a16="http://schemas.microsoft.com/office/drawing/2014/main" val="1197100976"/>
                  </a:ext>
                </a:extLst>
              </a:tr>
              <a:tr h="377835">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 </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l">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b3(N</a:t>
                      </a:r>
                      <a:r>
                        <a:rPr lang="ro-RO" sz="2400" baseline="-25000">
                          <a:solidFill>
                            <a:schemeClr val="tx1"/>
                          </a:solidFill>
                          <a:effectLst/>
                          <a:latin typeface="Arial" panose="020B0604020202020204" pitchFamily="34" charset="0"/>
                          <a:cs typeface="Arial" panose="020B0604020202020204" pitchFamily="34" charset="0"/>
                        </a:rPr>
                        <a:t>96</a:t>
                      </a:r>
                      <a:r>
                        <a:rPr lang="ro-RO" sz="2400">
                          <a:solidFill>
                            <a:schemeClr val="tx1"/>
                          </a:solidFill>
                          <a:effectLst/>
                          <a:latin typeface="Arial" panose="020B0604020202020204" pitchFamily="34" charset="0"/>
                          <a:cs typeface="Arial" panose="020B0604020202020204" pitchFamily="34" charset="0"/>
                        </a:rPr>
                        <a:t>P</a:t>
                      </a:r>
                      <a:r>
                        <a:rPr lang="ro-RO" sz="2400" baseline="-25000">
                          <a:solidFill>
                            <a:schemeClr val="tx1"/>
                          </a:solidFill>
                          <a:effectLst/>
                          <a:latin typeface="Arial" panose="020B0604020202020204" pitchFamily="34" charset="0"/>
                          <a:cs typeface="Arial" panose="020B0604020202020204" pitchFamily="34" charset="0"/>
                        </a:rPr>
                        <a:t>96</a:t>
                      </a:r>
                      <a:r>
                        <a:rPr lang="ro-RO" sz="2400">
                          <a:solidFill>
                            <a:schemeClr val="tx1"/>
                          </a:solidFill>
                          <a:effectLst/>
                          <a:latin typeface="Arial" panose="020B0604020202020204" pitchFamily="34" charset="0"/>
                          <a:cs typeface="Arial" panose="020B0604020202020204" pitchFamily="34" charset="0"/>
                        </a:rPr>
                        <a:t>)</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5503</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5059</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4741</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5519</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3154</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4795</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140</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1359</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extLst>
                  <a:ext uri="{0D108BD9-81ED-4DB2-BD59-A6C34878D82A}">
                    <a16:rowId xmlns:a16="http://schemas.microsoft.com/office/drawing/2014/main" val="166676340"/>
                  </a:ext>
                </a:extLst>
              </a:tr>
              <a:tr h="377835">
                <a:tc>
                  <a:txBody>
                    <a:bodyPr/>
                    <a:lstStyle/>
                    <a:p>
                      <a:pPr marL="0" marR="0" algn="l">
                        <a:lnSpc>
                          <a:spcPct val="107000"/>
                        </a:lnSpc>
                        <a:spcBef>
                          <a:spcPts val="0"/>
                        </a:spcBef>
                        <a:spcAft>
                          <a:spcPts val="0"/>
                        </a:spcAft>
                      </a:pPr>
                      <a:r>
                        <a:rPr lang="en-US" sz="2400">
                          <a:solidFill>
                            <a:schemeClr val="tx1"/>
                          </a:solidFill>
                          <a:effectLst/>
                          <a:latin typeface="Arial" panose="020B0604020202020204" pitchFamily="34" charset="0"/>
                          <a:cs typeface="Arial" panose="020B0604020202020204" pitchFamily="34" charset="0"/>
                        </a:rPr>
                        <a:t> </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l">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b4(N</a:t>
                      </a:r>
                      <a:r>
                        <a:rPr lang="ro-RO" sz="2400" baseline="-25000">
                          <a:solidFill>
                            <a:schemeClr val="tx1"/>
                          </a:solidFill>
                          <a:effectLst/>
                          <a:latin typeface="Arial" panose="020B0604020202020204" pitchFamily="34" charset="0"/>
                          <a:cs typeface="Arial" panose="020B0604020202020204" pitchFamily="34" charset="0"/>
                        </a:rPr>
                        <a:t>128</a:t>
                      </a:r>
                      <a:r>
                        <a:rPr lang="ro-RO" sz="2400">
                          <a:solidFill>
                            <a:schemeClr val="tx1"/>
                          </a:solidFill>
                          <a:effectLst/>
                          <a:latin typeface="Arial" panose="020B0604020202020204" pitchFamily="34" charset="0"/>
                          <a:cs typeface="Arial" panose="020B0604020202020204" pitchFamily="34" charset="0"/>
                        </a:rPr>
                        <a:t>P</a:t>
                      </a:r>
                      <a:r>
                        <a:rPr lang="ro-RO" sz="2400" baseline="-25000">
                          <a:solidFill>
                            <a:schemeClr val="tx1"/>
                          </a:solidFill>
                          <a:effectLst/>
                          <a:latin typeface="Arial" panose="020B0604020202020204" pitchFamily="34" charset="0"/>
                          <a:cs typeface="Arial" panose="020B0604020202020204" pitchFamily="34" charset="0"/>
                        </a:rPr>
                        <a:t>128</a:t>
                      </a:r>
                      <a:r>
                        <a:rPr lang="ro-RO" sz="2400">
                          <a:solidFill>
                            <a:schemeClr val="tx1"/>
                          </a:solidFill>
                          <a:effectLst/>
                          <a:latin typeface="Arial" panose="020B0604020202020204" pitchFamily="34" charset="0"/>
                          <a:cs typeface="Arial" panose="020B0604020202020204" pitchFamily="34" charset="0"/>
                        </a:rPr>
                        <a:t>)</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5615</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4132</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5307</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6029</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2731</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4763</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139</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1327</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extLst>
                  <a:ext uri="{0D108BD9-81ED-4DB2-BD59-A6C34878D82A}">
                    <a16:rowId xmlns:a16="http://schemas.microsoft.com/office/drawing/2014/main" val="1197028882"/>
                  </a:ext>
                </a:extLst>
              </a:tr>
              <a:tr h="377835">
                <a:tc>
                  <a:txBody>
                    <a:bodyPr/>
                    <a:lstStyle/>
                    <a:p>
                      <a:pPr marL="0" marR="0" algn="l">
                        <a:lnSpc>
                          <a:spcPct val="107000"/>
                        </a:lnSpc>
                        <a:spcBef>
                          <a:spcPts val="0"/>
                        </a:spcBef>
                        <a:spcAft>
                          <a:spcPts val="0"/>
                        </a:spcAft>
                      </a:pPr>
                      <a:r>
                        <a:rPr lang="en-US" sz="2400">
                          <a:solidFill>
                            <a:schemeClr val="tx1"/>
                          </a:solidFill>
                          <a:effectLst/>
                          <a:latin typeface="Arial" panose="020B0604020202020204" pitchFamily="34" charset="0"/>
                          <a:cs typeface="Arial" panose="020B0604020202020204" pitchFamily="34" charset="0"/>
                        </a:rPr>
                        <a:t> </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l">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b5 (gunoi)</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5170</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4599</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4959</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4885</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2488</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4420</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a:solidFill>
                            <a:schemeClr val="tx1"/>
                          </a:solidFill>
                          <a:effectLst/>
                          <a:latin typeface="Arial" panose="020B0604020202020204" pitchFamily="34" charset="0"/>
                          <a:cs typeface="Arial" panose="020B0604020202020204" pitchFamily="34" charset="0"/>
                        </a:rPr>
                        <a:t>129</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a:lnSpc>
                          <a:spcPct val="107000"/>
                        </a:lnSpc>
                        <a:spcBef>
                          <a:spcPts val="0"/>
                        </a:spcBef>
                        <a:spcAft>
                          <a:spcPts val="0"/>
                        </a:spcAft>
                      </a:pPr>
                      <a:r>
                        <a:rPr lang="ro-RO" sz="2400" dirty="0">
                          <a:solidFill>
                            <a:schemeClr val="tx1"/>
                          </a:solidFill>
                          <a:effectLst/>
                          <a:latin typeface="Arial" panose="020B0604020202020204" pitchFamily="34" charset="0"/>
                          <a:cs typeface="Arial" panose="020B0604020202020204" pitchFamily="34" charset="0"/>
                        </a:rPr>
                        <a:t>984</a:t>
                      </a:r>
                      <a:endParaRPr lang="en-US"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extLst>
                  <a:ext uri="{0D108BD9-81ED-4DB2-BD59-A6C34878D82A}">
                    <a16:rowId xmlns:a16="http://schemas.microsoft.com/office/drawing/2014/main" val="3548081189"/>
                  </a:ext>
                </a:extLst>
              </a:tr>
            </a:tbl>
          </a:graphicData>
        </a:graphic>
      </p:graphicFrame>
      <p:graphicFrame>
        <p:nvGraphicFramePr>
          <p:cNvPr id="17" name="Chart 16">
            <a:extLst>
              <a:ext uri="{FF2B5EF4-FFF2-40B4-BE49-F238E27FC236}">
                <a16:creationId xmlns:a16="http://schemas.microsoft.com/office/drawing/2014/main" id="{F83FAEAA-92D4-4F83-9201-925DCC301F6A}"/>
              </a:ext>
            </a:extLst>
          </p:cNvPr>
          <p:cNvGraphicFramePr/>
          <p:nvPr>
            <p:extLst>
              <p:ext uri="{D42A27DB-BD31-4B8C-83A1-F6EECF244321}">
                <p14:modId xmlns:p14="http://schemas.microsoft.com/office/powerpoint/2010/main" val="2317583854"/>
              </p:ext>
            </p:extLst>
          </p:nvPr>
        </p:nvGraphicFramePr>
        <p:xfrm>
          <a:off x="21739093" y="19409054"/>
          <a:ext cx="11522207" cy="7692314"/>
        </p:xfrm>
        <a:graphic>
          <a:graphicData uri="http://schemas.openxmlformats.org/drawingml/2006/chart">
            <c:chart xmlns:c="http://schemas.openxmlformats.org/drawingml/2006/chart" xmlns:r="http://schemas.openxmlformats.org/officeDocument/2006/relationships" r:id="rId4"/>
          </a:graphicData>
        </a:graphic>
      </p:graphicFrame>
      <p:sp>
        <p:nvSpPr>
          <p:cNvPr id="8" name="CasetăText 7">
            <a:extLst>
              <a:ext uri="{FF2B5EF4-FFF2-40B4-BE49-F238E27FC236}">
                <a16:creationId xmlns:a16="http://schemas.microsoft.com/office/drawing/2014/main" id="{0F93B93E-AEC3-05CD-09A1-8F868E96EAC8}"/>
              </a:ext>
            </a:extLst>
          </p:cNvPr>
          <p:cNvSpPr txBox="1"/>
          <p:nvPr/>
        </p:nvSpPr>
        <p:spPr>
          <a:xfrm>
            <a:off x="1535248" y="23587721"/>
            <a:ext cx="19921536" cy="584775"/>
          </a:xfrm>
          <a:prstGeom prst="rect">
            <a:avLst/>
          </a:prstGeom>
          <a:noFill/>
        </p:spPr>
        <p:txBody>
          <a:bodyPr wrap="square">
            <a:spAutoFit/>
          </a:bodyPr>
          <a:lstStyle/>
          <a:p>
            <a:pPr algn="ctr"/>
            <a:r>
              <a:rPr lang="ro-RO" sz="3200" b="1" i="1" dirty="0">
                <a:latin typeface="Arial" panose="020B0604020202020204" pitchFamily="34" charset="0"/>
                <a:cs typeface="Arial" panose="020B0604020202020204" pitchFamily="34" charset="0"/>
              </a:rPr>
              <a:t>Efectul interacțiunii culturii de grâu și nivelul de fertilizare asupra producției </a:t>
            </a:r>
          </a:p>
        </p:txBody>
      </p:sp>
      <p:graphicFrame>
        <p:nvGraphicFramePr>
          <p:cNvPr id="10" name="Tabel 9">
            <a:extLst>
              <a:ext uri="{FF2B5EF4-FFF2-40B4-BE49-F238E27FC236}">
                <a16:creationId xmlns:a16="http://schemas.microsoft.com/office/drawing/2014/main" id="{94A98EFC-F430-9D19-3051-CBD54ABB02E1}"/>
              </a:ext>
            </a:extLst>
          </p:cNvPr>
          <p:cNvGraphicFramePr>
            <a:graphicFrameLocks noGrp="1"/>
          </p:cNvGraphicFramePr>
          <p:nvPr>
            <p:extLst>
              <p:ext uri="{D42A27DB-BD31-4B8C-83A1-F6EECF244321}">
                <p14:modId xmlns:p14="http://schemas.microsoft.com/office/powerpoint/2010/main" val="3144072905"/>
              </p:ext>
            </p:extLst>
          </p:nvPr>
        </p:nvGraphicFramePr>
        <p:xfrm>
          <a:off x="22055133" y="14285182"/>
          <a:ext cx="20319159" cy="3984938"/>
        </p:xfrm>
        <a:graphic>
          <a:graphicData uri="http://schemas.openxmlformats.org/drawingml/2006/table">
            <a:tbl>
              <a:tblPr firstRow="1" firstCol="1" bandRow="1">
                <a:tableStyleId>{46F890A9-2807-4EBB-B81D-B2AA78EC7F39}</a:tableStyleId>
              </a:tblPr>
              <a:tblGrid>
                <a:gridCol w="2958622">
                  <a:extLst>
                    <a:ext uri="{9D8B030D-6E8A-4147-A177-3AD203B41FA5}">
                      <a16:colId xmlns:a16="http://schemas.microsoft.com/office/drawing/2014/main" val="900500415"/>
                    </a:ext>
                  </a:extLst>
                </a:gridCol>
                <a:gridCol w="2410385">
                  <a:extLst>
                    <a:ext uri="{9D8B030D-6E8A-4147-A177-3AD203B41FA5}">
                      <a16:colId xmlns:a16="http://schemas.microsoft.com/office/drawing/2014/main" val="2773739725"/>
                    </a:ext>
                  </a:extLst>
                </a:gridCol>
                <a:gridCol w="5031921">
                  <a:extLst>
                    <a:ext uri="{9D8B030D-6E8A-4147-A177-3AD203B41FA5}">
                      <a16:colId xmlns:a16="http://schemas.microsoft.com/office/drawing/2014/main" val="3502315219"/>
                    </a:ext>
                  </a:extLst>
                </a:gridCol>
                <a:gridCol w="4943124">
                  <a:extLst>
                    <a:ext uri="{9D8B030D-6E8A-4147-A177-3AD203B41FA5}">
                      <a16:colId xmlns:a16="http://schemas.microsoft.com/office/drawing/2014/main" val="3239841124"/>
                    </a:ext>
                  </a:extLst>
                </a:gridCol>
                <a:gridCol w="4975107">
                  <a:extLst>
                    <a:ext uri="{9D8B030D-6E8A-4147-A177-3AD203B41FA5}">
                      <a16:colId xmlns:a16="http://schemas.microsoft.com/office/drawing/2014/main" val="450883172"/>
                    </a:ext>
                  </a:extLst>
                </a:gridCol>
              </a:tblGrid>
              <a:tr h="825331">
                <a:tc rowSpan="2">
                  <a:txBody>
                    <a:bodyPr/>
                    <a:lstStyle/>
                    <a:p>
                      <a:pPr algn="ctr">
                        <a:lnSpc>
                          <a:spcPct val="107000"/>
                        </a:lnSpc>
                        <a:buNone/>
                      </a:pPr>
                      <a:r>
                        <a:rPr lang="ro-RO" sz="2400" b="1" dirty="0">
                          <a:solidFill>
                            <a:schemeClr val="tx1"/>
                          </a:solidFill>
                          <a:effectLst/>
                          <a:latin typeface="Arial" panose="020B0604020202020204" pitchFamily="34" charset="0"/>
                          <a:cs typeface="Arial" panose="020B0604020202020204" pitchFamily="34" charset="0"/>
                        </a:rPr>
                        <a:t>Agrofond</a:t>
                      </a:r>
                      <a:endParaRPr lang="en-US" sz="24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rowSpan="2">
                  <a:txBody>
                    <a:bodyPr/>
                    <a:lstStyle/>
                    <a:p>
                      <a:pPr algn="ctr">
                        <a:lnSpc>
                          <a:spcPct val="107000"/>
                        </a:lnSpc>
                        <a:buNone/>
                      </a:pPr>
                      <a:r>
                        <a:rPr lang="ro-RO" sz="2400" b="1" dirty="0">
                          <a:solidFill>
                            <a:schemeClr val="tx1"/>
                          </a:solidFill>
                          <a:effectLst/>
                          <a:latin typeface="Arial" panose="020B0604020202020204" pitchFamily="34" charset="0"/>
                          <a:cs typeface="Arial" panose="020B0604020202020204" pitchFamily="34" charset="0"/>
                        </a:rPr>
                        <a:t>Producția</a:t>
                      </a:r>
                      <a:endParaRPr lang="en-US" sz="2400" b="1" dirty="0">
                        <a:solidFill>
                          <a:schemeClr val="tx1"/>
                        </a:solidFill>
                        <a:effectLst/>
                        <a:latin typeface="Arial" panose="020B0604020202020204" pitchFamily="34" charset="0"/>
                        <a:cs typeface="Arial" panose="020B0604020202020204" pitchFamily="34" charset="0"/>
                      </a:endParaRPr>
                    </a:p>
                    <a:p>
                      <a:pPr algn="ctr">
                        <a:lnSpc>
                          <a:spcPct val="107000"/>
                        </a:lnSpc>
                        <a:buNone/>
                      </a:pPr>
                      <a:r>
                        <a:rPr lang="ro-RO" sz="2400" b="1" dirty="0">
                          <a:solidFill>
                            <a:schemeClr val="tx1"/>
                          </a:solidFill>
                          <a:effectLst/>
                          <a:latin typeface="Arial" panose="020B0604020202020204" pitchFamily="34" charset="0"/>
                          <a:cs typeface="Arial" panose="020B0604020202020204" pitchFamily="34" charset="0"/>
                        </a:rPr>
                        <a:t>kg/ha</a:t>
                      </a:r>
                      <a:endParaRPr lang="en-US" sz="24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gridSpan="2">
                  <a:txBody>
                    <a:bodyPr/>
                    <a:lstStyle/>
                    <a:p>
                      <a:pPr algn="ctr">
                        <a:lnSpc>
                          <a:spcPct val="107000"/>
                        </a:lnSpc>
                        <a:buNone/>
                      </a:pPr>
                      <a:r>
                        <a:rPr lang="ro-RO" sz="2400" b="1" dirty="0">
                          <a:solidFill>
                            <a:schemeClr val="tx1"/>
                          </a:solidFill>
                          <a:effectLst/>
                          <a:latin typeface="Arial" panose="020B0604020202020204" pitchFamily="34" charset="0"/>
                          <a:cs typeface="Arial" panose="020B0604020202020204" pitchFamily="34" charset="0"/>
                        </a:rPr>
                        <a:t> </a:t>
                      </a:r>
                      <a:endParaRPr lang="en-US" sz="2400" b="1" dirty="0">
                        <a:solidFill>
                          <a:schemeClr val="tx1"/>
                        </a:solidFill>
                        <a:effectLst/>
                        <a:latin typeface="Arial" panose="020B0604020202020204" pitchFamily="34" charset="0"/>
                        <a:cs typeface="Arial" panose="020B0604020202020204" pitchFamily="34" charset="0"/>
                      </a:endParaRPr>
                    </a:p>
                    <a:p>
                      <a:pPr algn="ctr">
                        <a:lnSpc>
                          <a:spcPct val="107000"/>
                        </a:lnSpc>
                        <a:buNone/>
                      </a:pPr>
                      <a:r>
                        <a:rPr lang="ro-RO" sz="2400" b="1" dirty="0">
                          <a:solidFill>
                            <a:schemeClr val="tx1"/>
                          </a:solidFill>
                          <a:effectLst/>
                          <a:latin typeface="Arial" panose="020B0604020202020204" pitchFamily="34" charset="0"/>
                          <a:cs typeface="Arial" panose="020B0604020202020204" pitchFamily="34" charset="0"/>
                        </a:rPr>
                        <a:t>Diferența</a:t>
                      </a:r>
                      <a:endParaRPr lang="en-US" sz="24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hMerge="1">
                  <a:txBody>
                    <a:bodyPr/>
                    <a:lstStyle/>
                    <a:p>
                      <a:endParaRPr lang="ro-RO"/>
                    </a:p>
                  </a:txBody>
                  <a:tcPr/>
                </a:tc>
                <a:tc rowSpan="2">
                  <a:txBody>
                    <a:bodyPr/>
                    <a:lstStyle/>
                    <a:p>
                      <a:pPr algn="ctr">
                        <a:lnSpc>
                          <a:spcPct val="107000"/>
                        </a:lnSpc>
                        <a:buNone/>
                      </a:pPr>
                      <a:r>
                        <a:rPr lang="ro-RO" sz="2400" b="1">
                          <a:solidFill>
                            <a:schemeClr val="tx1"/>
                          </a:solidFill>
                          <a:effectLst/>
                          <a:latin typeface="Arial" panose="020B0604020202020204" pitchFamily="34" charset="0"/>
                          <a:cs typeface="Arial" panose="020B0604020202020204" pitchFamily="34" charset="0"/>
                        </a:rPr>
                        <a:t>Semnificația diferențelor față de interacțiunea agrofond*ani </a:t>
                      </a:r>
                      <a:endParaRPr lang="en-US" sz="2400" b="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84746159"/>
                  </a:ext>
                </a:extLst>
              </a:tr>
              <a:tr h="478287">
                <a:tc vMerge="1">
                  <a:txBody>
                    <a:bodyPr/>
                    <a:lstStyle/>
                    <a:p>
                      <a:endParaRPr lang="ro-RO"/>
                    </a:p>
                  </a:txBody>
                  <a:tcPr/>
                </a:tc>
                <a:tc vMerge="1">
                  <a:txBody>
                    <a:bodyPr/>
                    <a:lstStyle/>
                    <a:p>
                      <a:endParaRPr lang="ro-RO"/>
                    </a:p>
                  </a:txBody>
                  <a:tcPr/>
                </a:tc>
                <a:tc>
                  <a:txBody>
                    <a:bodyPr/>
                    <a:lstStyle/>
                    <a:p>
                      <a:pPr algn="ctr">
                        <a:lnSpc>
                          <a:spcPct val="107000"/>
                        </a:lnSpc>
                        <a:buNone/>
                      </a:pPr>
                      <a:r>
                        <a:rPr lang="ro-RO" sz="2400" b="1" dirty="0">
                          <a:solidFill>
                            <a:schemeClr val="tx1"/>
                          </a:solidFill>
                          <a:effectLst/>
                          <a:latin typeface="Arial" panose="020B0604020202020204" pitchFamily="34" charset="0"/>
                          <a:cs typeface="Arial" panose="020B0604020202020204" pitchFamily="34" charset="0"/>
                        </a:rPr>
                        <a:t>%</a:t>
                      </a:r>
                      <a:endParaRPr lang="en-US" sz="24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07000"/>
                        </a:lnSpc>
                        <a:buNone/>
                      </a:pPr>
                      <a:r>
                        <a:rPr lang="ro-RO" sz="2400" b="1" dirty="0">
                          <a:solidFill>
                            <a:schemeClr val="tx1"/>
                          </a:solidFill>
                          <a:effectLst/>
                          <a:latin typeface="Arial" panose="020B0604020202020204" pitchFamily="34" charset="0"/>
                          <a:cs typeface="Arial" panose="020B0604020202020204" pitchFamily="34" charset="0"/>
                        </a:rPr>
                        <a:t>kg/ha</a:t>
                      </a:r>
                      <a:endParaRPr lang="en-US" sz="24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vMerge="1">
                  <a:txBody>
                    <a:bodyPr/>
                    <a:lstStyle/>
                    <a:p>
                      <a:endParaRPr lang="ro-RO"/>
                    </a:p>
                  </a:txBody>
                  <a:tcPr/>
                </a:tc>
                <a:extLst>
                  <a:ext uri="{0D108BD9-81ED-4DB2-BD59-A6C34878D82A}">
                    <a16:rowId xmlns:a16="http://schemas.microsoft.com/office/drawing/2014/main" val="3633405276"/>
                  </a:ext>
                </a:extLst>
              </a:tr>
              <a:tr h="552207">
                <a:tc>
                  <a:txBody>
                    <a:bodyPr/>
                    <a:lstStyle/>
                    <a:p>
                      <a:pPr algn="ctr">
                        <a:lnSpc>
                          <a:spcPct val="107000"/>
                        </a:lnSpc>
                        <a:buNone/>
                      </a:pPr>
                      <a:r>
                        <a:rPr lang="ro-RO" sz="2400" b="1">
                          <a:effectLst/>
                        </a:rPr>
                        <a:t>Nefertilizat</a:t>
                      </a:r>
                      <a:endParaRPr lang="en-US" sz="2400" b="1">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07000"/>
                        </a:lnSpc>
                        <a:buNone/>
                      </a:pPr>
                      <a:r>
                        <a:rPr lang="ro-RO" sz="2400" b="1" dirty="0">
                          <a:solidFill>
                            <a:schemeClr val="tx1"/>
                          </a:solidFill>
                          <a:effectLst/>
                          <a:latin typeface="Arial" panose="020B0604020202020204" pitchFamily="34" charset="0"/>
                          <a:cs typeface="Arial" panose="020B0604020202020204" pitchFamily="34" charset="0"/>
                        </a:rPr>
                        <a:t>2235</a:t>
                      </a:r>
                      <a:endParaRPr lang="en-US" sz="24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ctr">
                        <a:lnSpc>
                          <a:spcPct val="107000"/>
                        </a:lnSpc>
                        <a:buNone/>
                      </a:pPr>
                      <a:r>
                        <a:rPr lang="ro-RO" sz="2400" b="1" dirty="0">
                          <a:solidFill>
                            <a:schemeClr val="tx1"/>
                          </a:solidFill>
                          <a:effectLst/>
                          <a:latin typeface="Arial" panose="020B0604020202020204" pitchFamily="34" charset="0"/>
                          <a:cs typeface="Arial" panose="020B0604020202020204" pitchFamily="34" charset="0"/>
                        </a:rPr>
                        <a:t>100</a:t>
                      </a:r>
                      <a:endParaRPr lang="en-US" sz="24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ctr">
                        <a:lnSpc>
                          <a:spcPct val="107000"/>
                        </a:lnSpc>
                        <a:buNone/>
                      </a:pPr>
                      <a:r>
                        <a:rPr lang="ro-RO" sz="2400" b="1">
                          <a:effectLst/>
                          <a:latin typeface="Arial" panose="020B0604020202020204" pitchFamily="34" charset="0"/>
                          <a:cs typeface="Arial" panose="020B0604020202020204" pitchFamily="34" charset="0"/>
                        </a:rPr>
                        <a:t>martor</a:t>
                      </a:r>
                      <a:endParaRPr lang="en-US" sz="2400" b="1">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ctr">
                        <a:lnSpc>
                          <a:spcPct val="107000"/>
                        </a:lnSpc>
                        <a:buNone/>
                      </a:pPr>
                      <a:r>
                        <a:rPr lang="ro-RO" sz="2400" b="1">
                          <a:effectLst/>
                        </a:rPr>
                        <a:t> </a:t>
                      </a:r>
                      <a:endParaRPr lang="en-US" sz="2400" b="1">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3271672308"/>
                  </a:ext>
                </a:extLst>
              </a:tr>
              <a:tr h="472493">
                <a:tc>
                  <a:txBody>
                    <a:bodyPr/>
                    <a:lstStyle/>
                    <a:p>
                      <a:pPr algn="ctr">
                        <a:lnSpc>
                          <a:spcPct val="107000"/>
                        </a:lnSpc>
                        <a:buNone/>
                      </a:pPr>
                      <a:r>
                        <a:rPr lang="ro-RO" sz="2400" b="1">
                          <a:effectLst/>
                        </a:rPr>
                        <a:t>N32P32</a:t>
                      </a:r>
                      <a:endParaRPr lang="en-US" sz="2400" b="1">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07000"/>
                        </a:lnSpc>
                        <a:buNone/>
                      </a:pPr>
                      <a:r>
                        <a:rPr lang="ro-RO" sz="2400" b="1" dirty="0">
                          <a:solidFill>
                            <a:schemeClr val="tx1"/>
                          </a:solidFill>
                          <a:effectLst/>
                          <a:latin typeface="Arial" panose="020B0604020202020204" pitchFamily="34" charset="0"/>
                          <a:cs typeface="Arial" panose="020B0604020202020204" pitchFamily="34" charset="0"/>
                        </a:rPr>
                        <a:t>2901</a:t>
                      </a:r>
                      <a:endParaRPr lang="en-US" sz="24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ctr">
                        <a:lnSpc>
                          <a:spcPct val="107000"/>
                        </a:lnSpc>
                        <a:buNone/>
                      </a:pPr>
                      <a:r>
                        <a:rPr lang="ro-RO" sz="2400" b="1" dirty="0">
                          <a:solidFill>
                            <a:schemeClr val="tx1"/>
                          </a:solidFill>
                          <a:effectLst/>
                          <a:latin typeface="Arial" panose="020B0604020202020204" pitchFamily="34" charset="0"/>
                          <a:cs typeface="Arial" panose="020B0604020202020204" pitchFamily="34" charset="0"/>
                        </a:rPr>
                        <a:t>130</a:t>
                      </a:r>
                      <a:endParaRPr lang="en-US" sz="24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ctr">
                        <a:lnSpc>
                          <a:spcPct val="107000"/>
                        </a:lnSpc>
                        <a:buNone/>
                      </a:pPr>
                      <a:r>
                        <a:rPr lang="ro-RO" sz="2400" b="1">
                          <a:effectLst/>
                          <a:latin typeface="Arial" panose="020B0604020202020204" pitchFamily="34" charset="0"/>
                          <a:cs typeface="Arial" panose="020B0604020202020204" pitchFamily="34" charset="0"/>
                        </a:rPr>
                        <a:t>666</a:t>
                      </a:r>
                      <a:endParaRPr lang="en-US" sz="2400" b="1">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ctr">
                        <a:lnSpc>
                          <a:spcPct val="107000"/>
                        </a:lnSpc>
                        <a:buNone/>
                      </a:pPr>
                      <a:r>
                        <a:rPr lang="ro-RO" sz="2400" b="1">
                          <a:effectLst/>
                        </a:rPr>
                        <a:t>* * *</a:t>
                      </a:r>
                      <a:endParaRPr lang="en-US" sz="2400" b="1">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1035477760"/>
                  </a:ext>
                </a:extLst>
              </a:tr>
              <a:tr h="472493">
                <a:tc>
                  <a:txBody>
                    <a:bodyPr/>
                    <a:lstStyle/>
                    <a:p>
                      <a:pPr algn="ctr">
                        <a:lnSpc>
                          <a:spcPct val="107000"/>
                        </a:lnSpc>
                        <a:buNone/>
                      </a:pPr>
                      <a:r>
                        <a:rPr lang="ro-RO" sz="2400" b="1">
                          <a:effectLst/>
                        </a:rPr>
                        <a:t>N96P96</a:t>
                      </a:r>
                      <a:endParaRPr lang="en-US" sz="2400" b="1">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07000"/>
                        </a:lnSpc>
                        <a:buNone/>
                      </a:pPr>
                      <a:r>
                        <a:rPr lang="ro-RO" sz="2400" b="1" dirty="0">
                          <a:solidFill>
                            <a:schemeClr val="tx1"/>
                          </a:solidFill>
                          <a:effectLst/>
                          <a:latin typeface="Arial" panose="020B0604020202020204" pitchFamily="34" charset="0"/>
                          <a:cs typeface="Arial" panose="020B0604020202020204" pitchFamily="34" charset="0"/>
                        </a:rPr>
                        <a:t>3439</a:t>
                      </a:r>
                      <a:endParaRPr lang="en-US" sz="24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ctr">
                        <a:lnSpc>
                          <a:spcPct val="107000"/>
                        </a:lnSpc>
                        <a:buNone/>
                      </a:pPr>
                      <a:r>
                        <a:rPr lang="ro-RO" sz="2400" b="1" dirty="0">
                          <a:solidFill>
                            <a:schemeClr val="tx1"/>
                          </a:solidFill>
                          <a:effectLst/>
                          <a:latin typeface="Arial" panose="020B0604020202020204" pitchFamily="34" charset="0"/>
                          <a:cs typeface="Arial" panose="020B0604020202020204" pitchFamily="34" charset="0"/>
                        </a:rPr>
                        <a:t>154</a:t>
                      </a:r>
                      <a:endParaRPr lang="en-US" sz="24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ctr">
                        <a:lnSpc>
                          <a:spcPct val="107000"/>
                        </a:lnSpc>
                        <a:buNone/>
                      </a:pPr>
                      <a:r>
                        <a:rPr lang="ro-RO" sz="2400" b="1" dirty="0">
                          <a:effectLst/>
                          <a:latin typeface="Arial" panose="020B0604020202020204" pitchFamily="34" charset="0"/>
                          <a:cs typeface="Arial" panose="020B0604020202020204" pitchFamily="34" charset="0"/>
                        </a:rPr>
                        <a:t>1204</a:t>
                      </a:r>
                      <a:endParaRPr lang="en-US" sz="2400" b="1"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ctr">
                        <a:lnSpc>
                          <a:spcPct val="107000"/>
                        </a:lnSpc>
                        <a:buNone/>
                      </a:pPr>
                      <a:r>
                        <a:rPr lang="ro-RO" sz="2400" b="1">
                          <a:effectLst/>
                        </a:rPr>
                        <a:t>* * *</a:t>
                      </a:r>
                      <a:endParaRPr lang="en-US" sz="2400" b="1">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3802015804"/>
                  </a:ext>
                </a:extLst>
              </a:tr>
              <a:tr h="631920">
                <a:tc>
                  <a:txBody>
                    <a:bodyPr/>
                    <a:lstStyle/>
                    <a:p>
                      <a:pPr algn="ctr">
                        <a:lnSpc>
                          <a:spcPct val="107000"/>
                        </a:lnSpc>
                        <a:buNone/>
                      </a:pPr>
                      <a:r>
                        <a:rPr lang="ro-RO" sz="2400" b="1">
                          <a:effectLst/>
                        </a:rPr>
                        <a:t>N128P128</a:t>
                      </a:r>
                      <a:endParaRPr lang="en-US" sz="2400" b="1">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07000"/>
                        </a:lnSpc>
                        <a:buNone/>
                      </a:pPr>
                      <a:r>
                        <a:rPr lang="ro-RO" sz="2400" b="1" dirty="0">
                          <a:solidFill>
                            <a:schemeClr val="tx1"/>
                          </a:solidFill>
                          <a:effectLst/>
                          <a:latin typeface="Arial" panose="020B0604020202020204" pitchFamily="34" charset="0"/>
                          <a:cs typeface="Arial" panose="020B0604020202020204" pitchFamily="34" charset="0"/>
                        </a:rPr>
                        <a:t>3226</a:t>
                      </a:r>
                      <a:endParaRPr lang="en-US" sz="24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ctr">
                        <a:lnSpc>
                          <a:spcPct val="107000"/>
                        </a:lnSpc>
                        <a:buNone/>
                      </a:pPr>
                      <a:r>
                        <a:rPr lang="ro-RO" sz="2400" b="1" dirty="0">
                          <a:solidFill>
                            <a:schemeClr val="tx1"/>
                          </a:solidFill>
                          <a:effectLst/>
                          <a:latin typeface="Arial" panose="020B0604020202020204" pitchFamily="34" charset="0"/>
                          <a:cs typeface="Arial" panose="020B0604020202020204" pitchFamily="34" charset="0"/>
                        </a:rPr>
                        <a:t>144</a:t>
                      </a:r>
                      <a:endParaRPr lang="en-US" sz="24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ctr">
                        <a:lnSpc>
                          <a:spcPct val="107000"/>
                        </a:lnSpc>
                        <a:buNone/>
                      </a:pPr>
                      <a:r>
                        <a:rPr lang="ro-RO" sz="2400" b="1" dirty="0">
                          <a:effectLst/>
                          <a:latin typeface="Arial" panose="020B0604020202020204" pitchFamily="34" charset="0"/>
                          <a:cs typeface="Arial" panose="020B0604020202020204" pitchFamily="34" charset="0"/>
                        </a:rPr>
                        <a:t>991</a:t>
                      </a:r>
                      <a:endParaRPr lang="en-US" sz="2400" b="1"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ctr">
                        <a:lnSpc>
                          <a:spcPct val="107000"/>
                        </a:lnSpc>
                        <a:buNone/>
                      </a:pPr>
                      <a:r>
                        <a:rPr lang="ro-RO" sz="2400" b="1">
                          <a:effectLst/>
                        </a:rPr>
                        <a:t>* * *</a:t>
                      </a:r>
                      <a:endParaRPr lang="en-US" sz="2400" b="1">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179840342"/>
                  </a:ext>
                </a:extLst>
              </a:tr>
              <a:tr h="552207">
                <a:tc>
                  <a:txBody>
                    <a:bodyPr/>
                    <a:lstStyle/>
                    <a:p>
                      <a:pPr algn="ctr">
                        <a:lnSpc>
                          <a:spcPct val="107000"/>
                        </a:lnSpc>
                        <a:buNone/>
                      </a:pPr>
                      <a:r>
                        <a:rPr lang="ro-RO" sz="2400" b="1">
                          <a:effectLst/>
                        </a:rPr>
                        <a:t>50 t gunoi</a:t>
                      </a:r>
                      <a:endParaRPr lang="en-US" sz="2400" b="1">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07000"/>
                        </a:lnSpc>
                        <a:buNone/>
                      </a:pPr>
                      <a:r>
                        <a:rPr lang="ro-RO" sz="2400" b="1" dirty="0">
                          <a:solidFill>
                            <a:schemeClr val="tx1"/>
                          </a:solidFill>
                          <a:effectLst/>
                          <a:latin typeface="Arial" panose="020B0604020202020204" pitchFamily="34" charset="0"/>
                          <a:cs typeface="Arial" panose="020B0604020202020204" pitchFamily="34" charset="0"/>
                        </a:rPr>
                        <a:t>2896</a:t>
                      </a:r>
                      <a:endParaRPr lang="en-US" sz="24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ctr">
                        <a:lnSpc>
                          <a:spcPct val="107000"/>
                        </a:lnSpc>
                        <a:buNone/>
                      </a:pPr>
                      <a:r>
                        <a:rPr lang="ro-RO" sz="2400" b="1" dirty="0">
                          <a:solidFill>
                            <a:schemeClr val="tx1"/>
                          </a:solidFill>
                          <a:effectLst/>
                          <a:latin typeface="Arial" panose="020B0604020202020204" pitchFamily="34" charset="0"/>
                          <a:cs typeface="Arial" panose="020B0604020202020204" pitchFamily="34" charset="0"/>
                        </a:rPr>
                        <a:t>130</a:t>
                      </a:r>
                      <a:endParaRPr lang="en-US" sz="24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ctr">
                        <a:lnSpc>
                          <a:spcPct val="107000"/>
                        </a:lnSpc>
                        <a:buNone/>
                      </a:pPr>
                      <a:r>
                        <a:rPr lang="ro-RO" sz="2400" b="1" dirty="0">
                          <a:solidFill>
                            <a:schemeClr val="tx1"/>
                          </a:solidFill>
                          <a:effectLst/>
                          <a:latin typeface="Arial" panose="020B0604020202020204" pitchFamily="34" charset="0"/>
                          <a:cs typeface="Arial" panose="020B0604020202020204" pitchFamily="34" charset="0"/>
                        </a:rPr>
                        <a:t>661</a:t>
                      </a:r>
                      <a:endParaRPr lang="en-US" sz="24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ctr">
                        <a:lnSpc>
                          <a:spcPct val="107000"/>
                        </a:lnSpc>
                        <a:buNone/>
                      </a:pPr>
                      <a:r>
                        <a:rPr lang="ro-RO" sz="2400" b="1" dirty="0">
                          <a:effectLst/>
                        </a:rPr>
                        <a:t>   * * *</a:t>
                      </a:r>
                      <a:endParaRPr lang="en-US" sz="2400" b="1"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2534022265"/>
                  </a:ext>
                </a:extLst>
              </a:tr>
            </a:tbl>
          </a:graphicData>
        </a:graphic>
      </p:graphicFrame>
      <p:sp>
        <p:nvSpPr>
          <p:cNvPr id="13" name="CasetăText 12">
            <a:extLst>
              <a:ext uri="{FF2B5EF4-FFF2-40B4-BE49-F238E27FC236}">
                <a16:creationId xmlns:a16="http://schemas.microsoft.com/office/drawing/2014/main" id="{624EC92F-024C-F706-3CE6-A421B5955A91}"/>
              </a:ext>
            </a:extLst>
          </p:cNvPr>
          <p:cNvSpPr txBox="1"/>
          <p:nvPr/>
        </p:nvSpPr>
        <p:spPr>
          <a:xfrm rot="10800000" flipV="1">
            <a:off x="22283737" y="18388045"/>
            <a:ext cx="20319157" cy="584775"/>
          </a:xfrm>
          <a:prstGeom prst="rect">
            <a:avLst/>
          </a:prstGeom>
          <a:noFill/>
        </p:spPr>
        <p:txBody>
          <a:bodyPr wrap="square">
            <a:spAutoFit/>
          </a:bodyPr>
          <a:lstStyle/>
          <a:p>
            <a:pPr algn="ctr"/>
            <a:r>
              <a:rPr lang="ro-RO" sz="3200" b="1" i="1" dirty="0">
                <a:latin typeface="Arial" panose="020B0604020202020204" pitchFamily="34" charset="0"/>
                <a:cs typeface="Arial" panose="020B0604020202020204" pitchFamily="34" charset="0"/>
              </a:rPr>
              <a:t>Influența îngrășămintelor asupra producției de grâu în rotația de trei ani  grâu-porumb-mazăre</a:t>
            </a:r>
          </a:p>
        </p:txBody>
      </p:sp>
      <p:graphicFrame>
        <p:nvGraphicFramePr>
          <p:cNvPr id="15" name="Diagramă 14">
            <a:extLst>
              <a:ext uri="{FF2B5EF4-FFF2-40B4-BE49-F238E27FC236}">
                <a16:creationId xmlns:a16="http://schemas.microsoft.com/office/drawing/2014/main" id="{ACA7BDC3-8AF6-4213-E266-DD841620C167}"/>
              </a:ext>
            </a:extLst>
          </p:cNvPr>
          <p:cNvGraphicFramePr>
            <a:graphicFrameLocks noGrp="1"/>
          </p:cNvGraphicFramePr>
          <p:nvPr>
            <p:extLst>
              <p:ext uri="{D42A27DB-BD31-4B8C-83A1-F6EECF244321}">
                <p14:modId xmlns:p14="http://schemas.microsoft.com/office/powerpoint/2010/main" val="4217835870"/>
              </p:ext>
            </p:extLst>
          </p:nvPr>
        </p:nvGraphicFramePr>
        <p:xfrm>
          <a:off x="32978493" y="19409053"/>
          <a:ext cx="9395799" cy="7692313"/>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1634171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164265-E704-4CE0-8BE7-379E8B5A0422}"/>
              </a:ext>
            </a:extLst>
          </p:cNvPr>
          <p:cNvSpPr>
            <a:spLocks noGrp="1"/>
          </p:cNvSpPr>
          <p:nvPr>
            <p:ph type="ctrTitle"/>
          </p:nvPr>
        </p:nvSpPr>
        <p:spPr>
          <a:xfrm>
            <a:off x="1" y="104774"/>
            <a:ext cx="43195874" cy="8244749"/>
          </a:xfrm>
        </p:spPr>
        <p:txBody>
          <a:bodyPr>
            <a:normAutofit fontScale="90000"/>
          </a:bodyPr>
          <a:lstStyle/>
          <a:p>
            <a:pPr>
              <a:spcBef>
                <a:spcPts val="0"/>
              </a:spcBef>
              <a:spcAft>
                <a:spcPts val="800"/>
              </a:spcAft>
            </a:pPr>
            <a:r>
              <a:rPr lang="ro-RO" sz="6700" b="1" dirty="0">
                <a:latin typeface="Arial" panose="020B0604020202020204" pitchFamily="34" charset="0"/>
                <a:cs typeface="Arial" panose="020B0604020202020204" pitchFamily="34" charset="0"/>
              </a:rPr>
              <a:t>The 5th Edition of the Annual Conference ” Romanian agricultural and forestry research: </a:t>
            </a:r>
            <a:br>
              <a:rPr lang="ro-RO" sz="6700" b="1" dirty="0">
                <a:latin typeface="Arial" panose="020B0604020202020204" pitchFamily="34" charset="0"/>
                <a:cs typeface="Arial" panose="020B0604020202020204" pitchFamily="34" charset="0"/>
              </a:rPr>
            </a:br>
            <a:r>
              <a:rPr lang="ro-RO" sz="6700" b="1" dirty="0">
                <a:latin typeface="Arial" panose="020B0604020202020204" pitchFamily="34" charset="0"/>
                <a:cs typeface="Arial" panose="020B0604020202020204" pitchFamily="34" charset="0"/>
              </a:rPr>
              <a:t>achievements and prospectives”</a:t>
            </a:r>
            <a:br>
              <a:rPr lang="ro-RO" sz="6700" b="1" dirty="0">
                <a:latin typeface="Arial" panose="020B0604020202020204" pitchFamily="34" charset="0"/>
                <a:cs typeface="Arial" panose="020B0604020202020204" pitchFamily="34" charset="0"/>
              </a:rPr>
            </a:br>
            <a:r>
              <a:rPr lang="ro-RO" sz="6700" b="1" dirty="0">
                <a:latin typeface="Arial" panose="020B0604020202020204" pitchFamily="34" charset="0"/>
                <a:cs typeface="Arial" panose="020B0604020202020204" pitchFamily="34" charset="0"/>
              </a:rPr>
              <a:t>May 28, 2026</a:t>
            </a:r>
            <a:br>
              <a:rPr lang="ro-RO" sz="6000" dirty="0"/>
            </a:br>
            <a:br>
              <a:rPr lang="ro-RO" sz="6000" dirty="0"/>
            </a:br>
            <a:br>
              <a:rPr lang="ro-RO" sz="6000" dirty="0"/>
            </a:br>
            <a:r>
              <a:rPr lang="en-US" sz="6700" b="1" dirty="0">
                <a:effectLst/>
                <a:latin typeface="Arial" panose="020B0604020202020204" pitchFamily="34" charset="0"/>
                <a:ea typeface="Times New Roman" panose="02020603050405020304" pitchFamily="18" charset="0"/>
                <a:cs typeface="Arial" panose="020B0604020202020204" pitchFamily="34" charset="0"/>
              </a:rPr>
              <a:t>RESEARCH ON THE INFLUENCE OF ORGANIC AND MINERAL FERTILIZATION ON WHEAT PRODUCTION ON SLOPING LANDS IN THE ȚĂRNII VALLEY THE HYDROGRAPHIC BASIN</a:t>
            </a:r>
            <a:br>
              <a:rPr lang="en-US" sz="1800" dirty="0">
                <a:effectLst/>
                <a:latin typeface="Times New Roman" panose="02020603050405020304" pitchFamily="18" charset="0"/>
                <a:ea typeface="Times New Roman" panose="02020603050405020304" pitchFamily="18" charset="0"/>
              </a:rPr>
            </a:br>
            <a:br>
              <a:rPr lang="ro-RO" sz="6000" dirty="0"/>
            </a:br>
            <a:r>
              <a:rPr lang="ro-RO" sz="6000" dirty="0"/>
              <a:t>                                                                                                                                                     </a:t>
            </a:r>
            <a:r>
              <a:rPr lang="ro-RO" sz="4000" b="1" dirty="0">
                <a:latin typeface="Arial" panose="020B0604020202020204" pitchFamily="34" charset="0"/>
                <a:cs typeface="Arial" panose="020B0604020202020204" pitchFamily="34" charset="0"/>
              </a:rPr>
              <a:t>AUTORI:</a:t>
            </a:r>
            <a:r>
              <a:rPr lang="ro-RO" sz="4000" b="1" kern="100" dirty="0">
                <a:effectLst/>
                <a:latin typeface="Arial" panose="020B0604020202020204" pitchFamily="34" charset="0"/>
                <a:ea typeface="Calibri" panose="020F0502020204030204" pitchFamily="34" charset="0"/>
                <a:cs typeface="Arial" panose="020B0604020202020204" pitchFamily="34" charset="0"/>
              </a:rPr>
              <a:t>CSIII ing. drd. IONAȘCU ROXANA PATRICIA, ACS ing. PETREA ADRIAN</a:t>
            </a:r>
            <a:br>
              <a:rPr lang="en-US" sz="6600" dirty="0">
                <a:effectLst/>
                <a:latin typeface="Times New Roman" panose="02020603050405020304" pitchFamily="18" charset="0"/>
                <a:ea typeface="Calibri" panose="020F0502020204030204" pitchFamily="34" charset="0"/>
                <a:cs typeface="Times New Roman" panose="02020603050405020304" pitchFamily="18" charset="0"/>
              </a:rPr>
            </a:br>
            <a:endParaRPr lang="en-US" sz="6000" dirty="0"/>
          </a:p>
        </p:txBody>
      </p:sp>
      <p:sp>
        <p:nvSpPr>
          <p:cNvPr id="3" name="Subtitle 2">
            <a:extLst>
              <a:ext uri="{FF2B5EF4-FFF2-40B4-BE49-F238E27FC236}">
                <a16:creationId xmlns:a16="http://schemas.microsoft.com/office/drawing/2014/main" id="{9814DE0B-5F03-44E0-A06F-07510DF98A1D}"/>
              </a:ext>
            </a:extLst>
          </p:cNvPr>
          <p:cNvSpPr>
            <a:spLocks noGrp="1"/>
          </p:cNvSpPr>
          <p:nvPr>
            <p:ph type="subTitle" idx="1"/>
          </p:nvPr>
        </p:nvSpPr>
        <p:spPr>
          <a:xfrm>
            <a:off x="457200" y="8371618"/>
            <a:ext cx="41917094" cy="19271761"/>
          </a:xfrm>
        </p:spPr>
        <p:txBody>
          <a:bodyPr>
            <a:normAutofit/>
          </a:bodyPr>
          <a:lstStyle/>
          <a:p>
            <a:pPr algn="l">
              <a:spcBef>
                <a:spcPts val="0"/>
              </a:spcBef>
            </a:pPr>
            <a:r>
              <a:rPr lang="ro-RO" sz="3200" b="1" dirty="0">
                <a:latin typeface="Arial" panose="020B0604020202020204" pitchFamily="34" charset="0"/>
                <a:cs typeface="Arial" panose="020B0604020202020204" pitchFamily="34" charset="0"/>
              </a:rPr>
              <a:t>Introduction</a:t>
            </a:r>
          </a:p>
          <a:p>
            <a:pPr indent="457200" algn="just">
              <a:spcBef>
                <a:spcPts val="0"/>
              </a:spcBef>
            </a:pPr>
            <a:r>
              <a:rPr lang="en-US" sz="3200" dirty="0">
                <a:latin typeface="Arial" panose="020B0604020202020204" pitchFamily="34" charset="0"/>
                <a:cs typeface="Arial" panose="020B0604020202020204" pitchFamily="34" charset="0"/>
              </a:rPr>
              <a:t>Agricultural land located on slopes is frequently affected by erosion processes and soil fertility decline, which requires the application of agricultural technologies adapted to specific pedoclimatic conditions. Organic and mineral fertilization are essential factors in maintaining crop productivity and conserving soil resources. Wheat, a crop of major importance for Romanian agriculture, shows a significant response to nutrient availability and soil quality.</a:t>
            </a:r>
          </a:p>
          <a:p>
            <a:pPr indent="457200" algn="just">
              <a:spcBef>
                <a:spcPts val="0"/>
              </a:spcBef>
            </a:pPr>
            <a:r>
              <a:rPr lang="en-US" sz="3200" dirty="0">
                <a:latin typeface="Arial" panose="020B0604020202020204" pitchFamily="34" charset="0"/>
                <a:cs typeface="Arial" panose="020B0604020202020204" pitchFamily="34" charset="0"/>
              </a:rPr>
              <a:t>The present research analyzes the influence of organic and mineral fertilization on wheat production cultivated on sloping lands in the </a:t>
            </a:r>
            <a:r>
              <a:rPr lang="en-US" sz="3200" dirty="0" err="1">
                <a:latin typeface="Arial" panose="020B0604020202020204" pitchFamily="34" charset="0"/>
                <a:cs typeface="Arial" panose="020B0604020202020204" pitchFamily="34" charset="0"/>
              </a:rPr>
              <a:t>Valea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Țărnii</a:t>
            </a:r>
            <a:r>
              <a:rPr lang="en-US" sz="3200" dirty="0">
                <a:latin typeface="Arial" panose="020B0604020202020204" pitchFamily="34" charset="0"/>
                <a:cs typeface="Arial" panose="020B0604020202020204" pitchFamily="34" charset="0"/>
              </a:rPr>
              <a:t> hydrological basin, highlighting their effects on soil fertility, plant development, and yield levels. The obtained results contribute to the development of sustainable agricultural technologies aimed at increasing production efficiency and protecting the soil.</a:t>
            </a:r>
          </a:p>
          <a:p>
            <a:pPr algn="l">
              <a:spcBef>
                <a:spcPts val="0"/>
              </a:spcBef>
            </a:pPr>
            <a:r>
              <a:rPr lang="ro-RO" sz="3200" b="1" dirty="0">
                <a:latin typeface="Arial" panose="020B0604020202020204" pitchFamily="34" charset="0"/>
                <a:cs typeface="Arial" panose="020B0604020202020204" pitchFamily="34" charset="0"/>
              </a:rPr>
              <a:t>Material și methods</a:t>
            </a:r>
          </a:p>
          <a:p>
            <a:pPr indent="457200" algn="just">
              <a:spcBef>
                <a:spcPts val="0"/>
              </a:spcBef>
            </a:pPr>
            <a:r>
              <a:rPr lang="en-US" sz="3200" dirty="0">
                <a:latin typeface="Arial" panose="020B0604020202020204" pitchFamily="34" charset="0"/>
                <a:cs typeface="Arial" panose="020B0604020202020204" pitchFamily="34" charset="0"/>
              </a:rPr>
              <a:t>The research was conducted in the </a:t>
            </a:r>
            <a:r>
              <a:rPr lang="en-US" sz="3200" dirty="0" err="1">
                <a:latin typeface="Arial" panose="020B0604020202020204" pitchFamily="34" charset="0"/>
                <a:cs typeface="Arial" panose="020B0604020202020204" pitchFamily="34" charset="0"/>
              </a:rPr>
              <a:t>Valea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Țărnii</a:t>
            </a:r>
            <a:r>
              <a:rPr lang="en-US" sz="3200" dirty="0">
                <a:latin typeface="Arial" panose="020B0604020202020204" pitchFamily="34" charset="0"/>
                <a:cs typeface="Arial" panose="020B0604020202020204" pitchFamily="34" charset="0"/>
              </a:rPr>
              <a:t> hydrological basin, on sloping agricultural land within SCDCES “MM” Perieni.</a:t>
            </a:r>
          </a:p>
          <a:p>
            <a:pPr indent="457200" algn="just">
              <a:spcBef>
                <a:spcPts val="0"/>
              </a:spcBef>
            </a:pPr>
            <a:r>
              <a:rPr lang="en-US" sz="3200" dirty="0">
                <a:latin typeface="Arial" panose="020B0604020202020204" pitchFamily="34" charset="0"/>
                <a:cs typeface="Arial" panose="020B0604020202020204" pitchFamily="34" charset="0"/>
              </a:rPr>
              <a:t>The experiment was arranged using a split-plot design, with five replications and five experimental fertilization treatments: V1 – N0P0 (control), V2 – N32P32, V3 – N96P96, V4 – N128P128, and V5 – farmyard manure. It had a stationary character and was carried out within a 3-year crop rotation: wheat – maize – pea, using different doses of mineral and organic fertilizers.</a:t>
            </a:r>
          </a:p>
          <a:p>
            <a:pPr indent="457200" algn="just">
              <a:spcBef>
                <a:spcPts val="0"/>
              </a:spcBef>
            </a:pPr>
            <a:r>
              <a:rPr lang="en-US" sz="3200" dirty="0">
                <a:latin typeface="Arial" panose="020B0604020202020204" pitchFamily="34" charset="0"/>
                <a:cs typeface="Arial" panose="020B0604020202020204" pitchFamily="34" charset="0"/>
              </a:rPr>
              <a:t>The experimental plots were oriented along the general direction of contour lines. Nitrogen and phosphorus fertilizers were applied in split doses, namely 1/3 before sowing and 2/3 during the vegetation period of the crops.</a:t>
            </a:r>
          </a:p>
          <a:p>
            <a:pPr indent="457200" algn="just">
              <a:spcBef>
                <a:spcPts val="0"/>
              </a:spcBef>
            </a:pPr>
            <a:r>
              <a:rPr lang="en-US" sz="3200" dirty="0">
                <a:latin typeface="Arial" panose="020B0604020202020204" pitchFamily="34" charset="0"/>
                <a:cs typeface="Arial" panose="020B0604020202020204" pitchFamily="34" charset="0"/>
              </a:rPr>
              <a:t>The biological material used was the wheat variety </a:t>
            </a:r>
            <a:r>
              <a:rPr lang="en-US" sz="3200" dirty="0" err="1">
                <a:latin typeface="Arial" panose="020B0604020202020204" pitchFamily="34" charset="0"/>
                <a:cs typeface="Arial" panose="020B0604020202020204" pitchFamily="34" charset="0"/>
              </a:rPr>
              <a:t>Glosa</a:t>
            </a:r>
            <a:r>
              <a:rPr lang="en-US" sz="3200" dirty="0">
                <a:latin typeface="Arial" panose="020B0604020202020204" pitchFamily="34" charset="0"/>
                <a:cs typeface="Arial" panose="020B0604020202020204" pitchFamily="34" charset="0"/>
              </a:rPr>
              <a:t>.</a:t>
            </a:r>
          </a:p>
          <a:p>
            <a:pPr algn="l"/>
            <a:r>
              <a:rPr lang="ro-RO" sz="3200" b="1" dirty="0">
                <a:latin typeface="Arial" panose="020B0604020202020204" pitchFamily="34" charset="0"/>
                <a:cs typeface="Arial" panose="020B0604020202020204" pitchFamily="34" charset="0"/>
              </a:rPr>
              <a:t>Results and methods</a:t>
            </a:r>
          </a:p>
          <a:p>
            <a:pPr marL="90170" marR="0" indent="457200" algn="ctr">
              <a:lnSpc>
                <a:spcPts val="1200"/>
              </a:lnSpc>
              <a:spcBef>
                <a:spcPts val="0"/>
              </a:spcBef>
              <a:spcAft>
                <a:spcPts val="0"/>
              </a:spcAft>
            </a:pPr>
            <a:endParaRPr lang="ro-RO" sz="3200" b="1" i="1" dirty="0">
              <a:latin typeface="Times New Roman" panose="02020603050405020304" pitchFamily="18" charset="0"/>
              <a:ea typeface="Calibri" panose="020F0502020204030204" pitchFamily="34" charset="0"/>
              <a:cs typeface="Times New Roman" panose="02020603050405020304" pitchFamily="18" charset="0"/>
            </a:endParaRPr>
          </a:p>
          <a:p>
            <a:pPr marL="90170" marR="0" indent="457200" algn="ctr">
              <a:lnSpc>
                <a:spcPts val="1200"/>
              </a:lnSpc>
              <a:spcBef>
                <a:spcPts val="0"/>
              </a:spcBef>
              <a:spcAft>
                <a:spcPts val="0"/>
              </a:spcAft>
            </a:pP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algn="l"/>
            <a:endParaRPr lang="en-US" sz="3200" b="1" dirty="0">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5B96D49F-304F-4CC0-A721-DCFBAE58D8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162037" y="717333"/>
            <a:ext cx="3212257" cy="2530584"/>
          </a:xfrm>
          <a:prstGeom prst="rect">
            <a:avLst/>
          </a:prstGeom>
        </p:spPr>
      </p:pic>
      <p:pic>
        <p:nvPicPr>
          <p:cNvPr id="7" name="Picture 6">
            <a:extLst>
              <a:ext uri="{FF2B5EF4-FFF2-40B4-BE49-F238E27FC236}">
                <a16:creationId xmlns:a16="http://schemas.microsoft.com/office/drawing/2014/main" id="{884A8307-F0A3-4D5A-BE58-7D06458A2F0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1581" y="560225"/>
            <a:ext cx="2857500" cy="2844800"/>
          </a:xfrm>
          <a:prstGeom prst="rect">
            <a:avLst/>
          </a:prstGeom>
        </p:spPr>
      </p:pic>
      <p:cxnSp>
        <p:nvCxnSpPr>
          <p:cNvPr id="9" name="Straight Connector 8">
            <a:extLst>
              <a:ext uri="{FF2B5EF4-FFF2-40B4-BE49-F238E27FC236}">
                <a16:creationId xmlns:a16="http://schemas.microsoft.com/office/drawing/2014/main" id="{5981E195-878D-48EE-9D49-86102C88D046}"/>
              </a:ext>
            </a:extLst>
          </p:cNvPr>
          <p:cNvCxnSpPr>
            <a:cxnSpLocks/>
            <a:stCxn id="2" idx="1"/>
            <a:endCxn id="2" idx="3"/>
          </p:cNvCxnSpPr>
          <p:nvPr/>
        </p:nvCxnSpPr>
        <p:spPr>
          <a:xfrm>
            <a:off x="1" y="4227149"/>
            <a:ext cx="43195874" cy="0"/>
          </a:xfrm>
          <a:prstGeom prst="line">
            <a:avLst/>
          </a:prstGeom>
          <a:ln w="76200"/>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F51BAEE2-22D0-4E52-BDF5-49DC20C52A94}"/>
              </a:ext>
            </a:extLst>
          </p:cNvPr>
          <p:cNvCxnSpPr>
            <a:cxnSpLocks/>
          </p:cNvCxnSpPr>
          <p:nvPr/>
        </p:nvCxnSpPr>
        <p:spPr>
          <a:xfrm>
            <a:off x="0" y="3479399"/>
            <a:ext cx="43195875"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977B8B52-7040-4F61-8CB9-84476FB64509}"/>
              </a:ext>
            </a:extLst>
          </p:cNvPr>
          <p:cNvSpPr txBox="1"/>
          <p:nvPr/>
        </p:nvSpPr>
        <p:spPr>
          <a:xfrm>
            <a:off x="457200" y="25732430"/>
            <a:ext cx="41917094" cy="3046988"/>
          </a:xfrm>
          <a:prstGeom prst="rect">
            <a:avLst/>
          </a:prstGeom>
          <a:noFill/>
        </p:spPr>
        <p:txBody>
          <a:bodyPr wrap="square" rtlCol="0">
            <a:spAutoFit/>
          </a:bodyPr>
          <a:lstStyle/>
          <a:p>
            <a:r>
              <a:rPr lang="ro-RO" sz="3200" b="1" dirty="0">
                <a:latin typeface="Arial" panose="020B0604020202020204" pitchFamily="34" charset="0"/>
                <a:cs typeface="Arial" panose="020B0604020202020204" pitchFamily="34" charset="0"/>
              </a:rPr>
              <a:t>Conclusions</a:t>
            </a:r>
          </a:p>
          <a:p>
            <a:pPr marL="514350" indent="-514350" algn="just">
              <a:buFont typeface="Wingdings" panose="05000000000000000000" pitchFamily="2" charset="2"/>
              <a:buChar char="Ø"/>
            </a:pPr>
            <a:r>
              <a:rPr lang="en-US" sz="3200" dirty="0">
                <a:latin typeface="Arial" panose="020B0604020202020204" pitchFamily="34" charset="0"/>
                <a:cs typeface="Arial" panose="020B0604020202020204" pitchFamily="34" charset="0"/>
              </a:rPr>
              <a:t>The application of mineral and organic fertilizers resulted in significant increases in wheat yield within the wheat–maize–pea crop rotation, compared to the unfertilized control.</a:t>
            </a:r>
          </a:p>
          <a:p>
            <a:pPr marL="514350" indent="-514350" algn="just">
              <a:buFont typeface="Wingdings" panose="05000000000000000000" pitchFamily="2" charset="2"/>
              <a:buChar char="Ø"/>
            </a:pPr>
            <a:r>
              <a:rPr lang="en-US" sz="3200" dirty="0">
                <a:latin typeface="Arial" panose="020B0604020202020204" pitchFamily="34" charset="0"/>
                <a:cs typeface="Arial" panose="020B0604020202020204" pitchFamily="34" charset="0"/>
              </a:rPr>
              <a:t>The highest yields were obtained in the N96P96 treatment, indicating the superior efficiency of this fertilization rate.</a:t>
            </a:r>
          </a:p>
          <a:p>
            <a:pPr marL="514350" indent="-514350" algn="just">
              <a:buFont typeface="Wingdings" panose="05000000000000000000" pitchFamily="2" charset="2"/>
              <a:buChar char="Ø"/>
            </a:pPr>
            <a:r>
              <a:rPr lang="en-US" sz="3200" dirty="0">
                <a:latin typeface="Arial" panose="020B0604020202020204" pitchFamily="34" charset="0"/>
                <a:cs typeface="Arial" panose="020B0604020202020204" pitchFamily="34" charset="0"/>
              </a:rPr>
              <a:t>Statistically significant yield increases were recorded in most fertilized variants, including the application of farmyard manure.</a:t>
            </a:r>
          </a:p>
          <a:p>
            <a:pPr marL="514350" indent="-514350" algn="just">
              <a:buFont typeface="Wingdings" panose="05000000000000000000" pitchFamily="2" charset="2"/>
              <a:buChar char="Ø"/>
            </a:pPr>
            <a:r>
              <a:rPr lang="en-US" sz="3200" dirty="0">
                <a:latin typeface="Arial" panose="020B0604020202020204" pitchFamily="34" charset="0"/>
                <a:cs typeface="Arial" panose="020B0604020202020204" pitchFamily="34" charset="0"/>
              </a:rPr>
              <a:t>The use of excessive fertilizer doses should be avoided in favor of a rational and economically efficient fertilization strategy.</a:t>
            </a:r>
          </a:p>
          <a:p>
            <a:endParaRPr lang="en-US" sz="3200" dirty="0">
              <a:latin typeface="Arial" panose="020B0604020202020204" pitchFamily="34" charset="0"/>
              <a:cs typeface="Arial" panose="020B0604020202020204" pitchFamily="34" charset="0"/>
            </a:endParaRPr>
          </a:p>
        </p:txBody>
      </p:sp>
      <p:graphicFrame>
        <p:nvGraphicFramePr>
          <p:cNvPr id="17" name="Chart 16">
            <a:extLst>
              <a:ext uri="{FF2B5EF4-FFF2-40B4-BE49-F238E27FC236}">
                <a16:creationId xmlns:a16="http://schemas.microsoft.com/office/drawing/2014/main" id="{F83FAEAA-92D4-4F83-9201-925DCC301F6A}"/>
              </a:ext>
            </a:extLst>
          </p:cNvPr>
          <p:cNvGraphicFramePr/>
          <p:nvPr>
            <p:extLst/>
          </p:nvPr>
        </p:nvGraphicFramePr>
        <p:xfrm>
          <a:off x="22388891" y="19654014"/>
          <a:ext cx="10186609" cy="635684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9" name="Diagramă 5">
            <a:extLst>
              <a:ext uri="{FF2B5EF4-FFF2-40B4-BE49-F238E27FC236}">
                <a16:creationId xmlns:a16="http://schemas.microsoft.com/office/drawing/2014/main" id="{18F622BE-72E3-4969-80C6-A1813B79E222}"/>
              </a:ext>
            </a:extLst>
          </p:cNvPr>
          <p:cNvGraphicFramePr>
            <a:graphicFrameLocks noGrp="1"/>
          </p:cNvGraphicFramePr>
          <p:nvPr>
            <p:extLst/>
          </p:nvPr>
        </p:nvGraphicFramePr>
        <p:xfrm>
          <a:off x="32956500" y="19654014"/>
          <a:ext cx="9283599" cy="6356845"/>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20" name="Tabel 19">
            <a:extLst>
              <a:ext uri="{FF2B5EF4-FFF2-40B4-BE49-F238E27FC236}">
                <a16:creationId xmlns:a16="http://schemas.microsoft.com/office/drawing/2014/main" id="{AF406EF5-E045-9C3D-6D1E-D02551D543B3}"/>
              </a:ext>
            </a:extLst>
          </p:cNvPr>
          <p:cNvGraphicFramePr>
            <a:graphicFrameLocks noGrp="1"/>
          </p:cNvGraphicFramePr>
          <p:nvPr>
            <p:extLst/>
          </p:nvPr>
        </p:nvGraphicFramePr>
        <p:xfrm>
          <a:off x="812750" y="14617315"/>
          <a:ext cx="21576141" cy="9509760"/>
        </p:xfrm>
        <a:graphic>
          <a:graphicData uri="http://schemas.openxmlformats.org/drawingml/2006/table">
            <a:tbl>
              <a:tblPr firstRow="1" firstCol="1" bandRow="1">
                <a:tableStyleId>{46F890A9-2807-4EBB-B81D-B2AA78EC7F39}</a:tableStyleId>
              </a:tblPr>
              <a:tblGrid>
                <a:gridCol w="2843972">
                  <a:extLst>
                    <a:ext uri="{9D8B030D-6E8A-4147-A177-3AD203B41FA5}">
                      <a16:colId xmlns:a16="http://schemas.microsoft.com/office/drawing/2014/main" val="693361280"/>
                    </a:ext>
                  </a:extLst>
                </a:gridCol>
                <a:gridCol w="2753847">
                  <a:extLst>
                    <a:ext uri="{9D8B030D-6E8A-4147-A177-3AD203B41FA5}">
                      <a16:colId xmlns:a16="http://schemas.microsoft.com/office/drawing/2014/main" val="4167624535"/>
                    </a:ext>
                  </a:extLst>
                </a:gridCol>
                <a:gridCol w="1448022">
                  <a:extLst>
                    <a:ext uri="{9D8B030D-6E8A-4147-A177-3AD203B41FA5}">
                      <a16:colId xmlns:a16="http://schemas.microsoft.com/office/drawing/2014/main" val="769990868"/>
                    </a:ext>
                  </a:extLst>
                </a:gridCol>
                <a:gridCol w="1448022">
                  <a:extLst>
                    <a:ext uri="{9D8B030D-6E8A-4147-A177-3AD203B41FA5}">
                      <a16:colId xmlns:a16="http://schemas.microsoft.com/office/drawing/2014/main" val="3213840726"/>
                    </a:ext>
                  </a:extLst>
                </a:gridCol>
                <a:gridCol w="1409971">
                  <a:extLst>
                    <a:ext uri="{9D8B030D-6E8A-4147-A177-3AD203B41FA5}">
                      <a16:colId xmlns:a16="http://schemas.microsoft.com/office/drawing/2014/main" val="2401644969"/>
                    </a:ext>
                  </a:extLst>
                </a:gridCol>
                <a:gridCol w="1385937">
                  <a:extLst>
                    <a:ext uri="{9D8B030D-6E8A-4147-A177-3AD203B41FA5}">
                      <a16:colId xmlns:a16="http://schemas.microsoft.com/office/drawing/2014/main" val="750959581"/>
                    </a:ext>
                  </a:extLst>
                </a:gridCol>
                <a:gridCol w="1375924">
                  <a:extLst>
                    <a:ext uri="{9D8B030D-6E8A-4147-A177-3AD203B41FA5}">
                      <a16:colId xmlns:a16="http://schemas.microsoft.com/office/drawing/2014/main" val="3947768837"/>
                    </a:ext>
                  </a:extLst>
                </a:gridCol>
                <a:gridCol w="1884632">
                  <a:extLst>
                    <a:ext uri="{9D8B030D-6E8A-4147-A177-3AD203B41FA5}">
                      <a16:colId xmlns:a16="http://schemas.microsoft.com/office/drawing/2014/main" val="4039530639"/>
                    </a:ext>
                  </a:extLst>
                </a:gridCol>
                <a:gridCol w="2028835">
                  <a:extLst>
                    <a:ext uri="{9D8B030D-6E8A-4147-A177-3AD203B41FA5}">
                      <a16:colId xmlns:a16="http://schemas.microsoft.com/office/drawing/2014/main" val="3440566848"/>
                    </a:ext>
                  </a:extLst>
                </a:gridCol>
                <a:gridCol w="2355289">
                  <a:extLst>
                    <a:ext uri="{9D8B030D-6E8A-4147-A177-3AD203B41FA5}">
                      <a16:colId xmlns:a16="http://schemas.microsoft.com/office/drawing/2014/main" val="89199977"/>
                    </a:ext>
                  </a:extLst>
                </a:gridCol>
                <a:gridCol w="2641690">
                  <a:extLst>
                    <a:ext uri="{9D8B030D-6E8A-4147-A177-3AD203B41FA5}">
                      <a16:colId xmlns:a16="http://schemas.microsoft.com/office/drawing/2014/main" val="2757872683"/>
                    </a:ext>
                  </a:extLst>
                </a:gridCol>
              </a:tblGrid>
              <a:tr h="464243">
                <a:tc rowSpan="2">
                  <a:txBody>
                    <a:bodyPr/>
                    <a:lstStyle/>
                    <a:p>
                      <a:pPr indent="540385" algn="ctr">
                        <a:buNone/>
                      </a:pPr>
                      <a:r>
                        <a:rPr lang="en-US" sz="2400" b="1" dirty="0">
                          <a:solidFill>
                            <a:schemeClr val="tx1"/>
                          </a:solidFill>
                          <a:effectLst/>
                          <a:latin typeface="Arial" panose="020B0604020202020204" pitchFamily="34" charset="0"/>
                          <a:cs typeface="Arial" panose="020B0604020202020204" pitchFamily="34" charset="0"/>
                        </a:rPr>
                        <a:t>Corp rotation</a:t>
                      </a:r>
                      <a:endParaRPr lang="en-US" sz="2400" b="1"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rowSpan="2">
                  <a:txBody>
                    <a:bodyPr/>
                    <a:lstStyle/>
                    <a:p>
                      <a:pPr indent="540385" algn="ctr">
                        <a:buNone/>
                      </a:pPr>
                      <a:r>
                        <a:rPr lang="en-US" sz="2400" b="1" dirty="0">
                          <a:solidFill>
                            <a:schemeClr val="tx1"/>
                          </a:solidFill>
                          <a:effectLst/>
                          <a:latin typeface="Arial" panose="020B0604020202020204" pitchFamily="34" charset="0"/>
                          <a:cs typeface="Arial" panose="020B0604020202020204" pitchFamily="34" charset="0"/>
                        </a:rPr>
                        <a:t>Fertilization</a:t>
                      </a:r>
                      <a:endParaRPr lang="en-US" sz="2400" b="1"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gridSpan="5">
                  <a:txBody>
                    <a:bodyPr/>
                    <a:lstStyle/>
                    <a:p>
                      <a:pPr indent="540385" algn="ctr">
                        <a:buNone/>
                      </a:pPr>
                      <a:r>
                        <a:rPr lang="en-US" sz="2400" b="1" dirty="0">
                          <a:solidFill>
                            <a:schemeClr val="tx1"/>
                          </a:solidFill>
                          <a:effectLst/>
                          <a:latin typeface="Arial" panose="020B0604020202020204" pitchFamily="34" charset="0"/>
                          <a:cs typeface="Arial" panose="020B0604020202020204" pitchFamily="34" charset="0"/>
                        </a:rPr>
                        <a:t>Yield / Replications</a:t>
                      </a:r>
                      <a:endParaRPr lang="en-US" sz="2400" b="1"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hMerge="1">
                  <a:txBody>
                    <a:bodyPr/>
                    <a:lstStyle/>
                    <a:p>
                      <a:endParaRPr lang="ro-RO"/>
                    </a:p>
                  </a:txBody>
                  <a:tcPr/>
                </a:tc>
                <a:tc hMerge="1">
                  <a:txBody>
                    <a:bodyPr/>
                    <a:lstStyle/>
                    <a:p>
                      <a:endParaRPr lang="ro-RO"/>
                    </a:p>
                  </a:txBody>
                  <a:tcPr/>
                </a:tc>
                <a:tc hMerge="1">
                  <a:txBody>
                    <a:bodyPr/>
                    <a:lstStyle/>
                    <a:p>
                      <a:endParaRPr lang="ro-RO"/>
                    </a:p>
                  </a:txBody>
                  <a:tcPr/>
                </a:tc>
                <a:tc hMerge="1">
                  <a:txBody>
                    <a:bodyPr/>
                    <a:lstStyle/>
                    <a:p>
                      <a:endParaRPr lang="ro-RO"/>
                    </a:p>
                  </a:txBody>
                  <a:tcPr/>
                </a:tc>
                <a:tc rowSpan="2">
                  <a:txBody>
                    <a:bodyPr/>
                    <a:lstStyle/>
                    <a:p>
                      <a:pPr indent="540385" algn="ctr">
                        <a:buNone/>
                      </a:pPr>
                      <a:r>
                        <a:rPr lang="en-US" sz="2400" b="1">
                          <a:solidFill>
                            <a:schemeClr val="tx1"/>
                          </a:solidFill>
                          <a:effectLst/>
                          <a:latin typeface="Arial" panose="020B0604020202020204" pitchFamily="34" charset="0"/>
                          <a:cs typeface="Arial" panose="020B0604020202020204" pitchFamily="34" charset="0"/>
                        </a:rPr>
                        <a:t>Mean (kg/ha)</a:t>
                      </a:r>
                      <a:endParaRPr lang="en-US" sz="2400" b="1">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rowSpan="2">
                  <a:txBody>
                    <a:bodyPr/>
                    <a:lstStyle/>
                    <a:p>
                      <a:pPr indent="540385" algn="ctr">
                        <a:buNone/>
                      </a:pPr>
                      <a:r>
                        <a:rPr lang="en-US" sz="2400" b="1">
                          <a:solidFill>
                            <a:schemeClr val="tx1"/>
                          </a:solidFill>
                          <a:effectLst/>
                          <a:latin typeface="Arial" panose="020B0604020202020204" pitchFamily="34" charset="0"/>
                          <a:cs typeface="Arial" panose="020B0604020202020204" pitchFamily="34" charset="0"/>
                        </a:rPr>
                        <a:t>Controle</a:t>
                      </a:r>
                    </a:p>
                    <a:p>
                      <a:pPr indent="540385" algn="ctr">
                        <a:buNone/>
                      </a:pPr>
                      <a:r>
                        <a:rPr lang="en-US" sz="2400" b="1">
                          <a:solidFill>
                            <a:schemeClr val="tx1"/>
                          </a:solidFill>
                          <a:effectLst/>
                          <a:latin typeface="Arial" panose="020B0604020202020204" pitchFamily="34" charset="0"/>
                          <a:cs typeface="Arial" panose="020B0604020202020204" pitchFamily="34" charset="0"/>
                        </a:rPr>
                        <a:t>%</a:t>
                      </a:r>
                      <a:endParaRPr lang="en-US" sz="2400" b="1">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rowSpan="2">
                  <a:txBody>
                    <a:bodyPr/>
                    <a:lstStyle/>
                    <a:p>
                      <a:pPr indent="540385" algn="ctr">
                        <a:buNone/>
                      </a:pPr>
                      <a:r>
                        <a:rPr lang="en-US" sz="2400" b="1">
                          <a:solidFill>
                            <a:schemeClr val="tx1"/>
                          </a:solidFill>
                          <a:effectLst/>
                          <a:latin typeface="Arial" panose="020B0604020202020204" pitchFamily="34" charset="0"/>
                          <a:cs typeface="Arial" panose="020B0604020202020204" pitchFamily="34" charset="0"/>
                        </a:rPr>
                        <a:t> </a:t>
                      </a:r>
                    </a:p>
                    <a:p>
                      <a:pPr indent="540385" algn="ctr">
                        <a:buNone/>
                      </a:pPr>
                      <a:r>
                        <a:rPr lang="en-US" sz="2400" b="1">
                          <a:solidFill>
                            <a:schemeClr val="tx1"/>
                          </a:solidFill>
                          <a:effectLst/>
                          <a:latin typeface="Arial" panose="020B0604020202020204" pitchFamily="34" charset="0"/>
                          <a:cs typeface="Arial" panose="020B0604020202020204" pitchFamily="34" charset="0"/>
                        </a:rPr>
                        <a:t>Difference</a:t>
                      </a:r>
                    </a:p>
                    <a:p>
                      <a:pPr indent="540385" algn="ctr">
                        <a:buNone/>
                      </a:pPr>
                      <a:r>
                        <a:rPr lang="en-US" sz="2400" b="1">
                          <a:solidFill>
                            <a:schemeClr val="tx1"/>
                          </a:solidFill>
                          <a:effectLst/>
                          <a:latin typeface="Arial" panose="020B0604020202020204" pitchFamily="34" charset="0"/>
                          <a:cs typeface="Arial" panose="020B0604020202020204" pitchFamily="34" charset="0"/>
                        </a:rPr>
                        <a:t>Kg/ha</a:t>
                      </a:r>
                      <a:endParaRPr lang="en-US" sz="2400" b="1">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rowSpan="2">
                  <a:txBody>
                    <a:bodyPr/>
                    <a:lstStyle/>
                    <a:p>
                      <a:pPr indent="540385" algn="ctr">
                        <a:buNone/>
                      </a:pPr>
                      <a:r>
                        <a:rPr lang="en-US" sz="2400" b="1">
                          <a:solidFill>
                            <a:schemeClr val="tx1"/>
                          </a:solidFill>
                          <a:effectLst/>
                          <a:latin typeface="Arial" panose="020B0604020202020204" pitchFamily="34" charset="0"/>
                          <a:cs typeface="Arial" panose="020B0604020202020204" pitchFamily="34" charset="0"/>
                        </a:rPr>
                        <a:t> </a:t>
                      </a:r>
                    </a:p>
                    <a:p>
                      <a:pPr indent="540385" algn="ctr">
                        <a:buNone/>
                      </a:pPr>
                      <a:r>
                        <a:rPr lang="en-US" sz="2400" b="1">
                          <a:solidFill>
                            <a:schemeClr val="tx1"/>
                          </a:solidFill>
                          <a:effectLst/>
                          <a:latin typeface="Arial" panose="020B0604020202020204" pitchFamily="34" charset="0"/>
                          <a:cs typeface="Arial" panose="020B0604020202020204" pitchFamily="34" charset="0"/>
                        </a:rPr>
                        <a:t>Significance</a:t>
                      </a:r>
                      <a:endParaRPr lang="en-US" sz="2400" b="1">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4659646"/>
                  </a:ext>
                </a:extLst>
              </a:tr>
              <a:tr h="458062">
                <a:tc vMerge="1">
                  <a:txBody>
                    <a:bodyPr/>
                    <a:lstStyle/>
                    <a:p>
                      <a:endParaRPr lang="ro-RO"/>
                    </a:p>
                  </a:txBody>
                  <a:tcPr/>
                </a:tc>
                <a:tc vMerge="1">
                  <a:txBody>
                    <a:bodyPr/>
                    <a:lstStyle/>
                    <a:p>
                      <a:endParaRPr lang="ro-RO"/>
                    </a:p>
                  </a:txBody>
                  <a:tcPr/>
                </a:tc>
                <a:tc>
                  <a:txBody>
                    <a:bodyPr/>
                    <a:lstStyle/>
                    <a:p>
                      <a:pPr indent="540385" algn="ctr">
                        <a:buNone/>
                      </a:pPr>
                      <a:r>
                        <a:rPr lang="en-US" sz="2400" b="1" dirty="0">
                          <a:solidFill>
                            <a:schemeClr val="tx1"/>
                          </a:solidFill>
                          <a:effectLst/>
                          <a:latin typeface="Arial" panose="020B0604020202020204" pitchFamily="34" charset="0"/>
                          <a:cs typeface="Arial" panose="020B0604020202020204" pitchFamily="34" charset="0"/>
                        </a:rPr>
                        <a:t>1</a:t>
                      </a:r>
                      <a:endParaRPr lang="en-US" sz="2400" b="1"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b="1" dirty="0">
                          <a:solidFill>
                            <a:schemeClr val="tx1"/>
                          </a:solidFill>
                          <a:effectLst/>
                          <a:latin typeface="Arial" panose="020B0604020202020204" pitchFamily="34" charset="0"/>
                          <a:cs typeface="Arial" panose="020B0604020202020204" pitchFamily="34" charset="0"/>
                        </a:rPr>
                        <a:t>2</a:t>
                      </a:r>
                      <a:endParaRPr lang="en-US" sz="2400" b="1"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b="1">
                          <a:solidFill>
                            <a:schemeClr val="tx1"/>
                          </a:solidFill>
                          <a:effectLst/>
                          <a:latin typeface="Arial" panose="020B0604020202020204" pitchFamily="34" charset="0"/>
                          <a:cs typeface="Arial" panose="020B0604020202020204" pitchFamily="34" charset="0"/>
                        </a:rPr>
                        <a:t>3</a:t>
                      </a:r>
                      <a:endParaRPr lang="en-US" sz="2400" b="1">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b="1" dirty="0">
                          <a:solidFill>
                            <a:schemeClr val="tx1"/>
                          </a:solidFill>
                          <a:effectLst/>
                          <a:latin typeface="Arial" panose="020B0604020202020204" pitchFamily="34" charset="0"/>
                          <a:cs typeface="Arial" panose="020B0604020202020204" pitchFamily="34" charset="0"/>
                        </a:rPr>
                        <a:t>4</a:t>
                      </a:r>
                      <a:endParaRPr lang="en-US" sz="2400" b="1"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b="1" dirty="0">
                          <a:solidFill>
                            <a:schemeClr val="tx1"/>
                          </a:solidFill>
                          <a:effectLst/>
                          <a:latin typeface="Arial" panose="020B0604020202020204" pitchFamily="34" charset="0"/>
                          <a:cs typeface="Arial" panose="020B0604020202020204" pitchFamily="34" charset="0"/>
                        </a:rPr>
                        <a:t>5</a:t>
                      </a:r>
                      <a:endParaRPr lang="en-US" sz="2400" b="1"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vMerge="1">
                  <a:txBody>
                    <a:bodyPr/>
                    <a:lstStyle/>
                    <a:p>
                      <a:endParaRPr lang="ro-RO"/>
                    </a:p>
                  </a:txBody>
                  <a:tcPr/>
                </a:tc>
                <a:tc vMerge="1">
                  <a:txBody>
                    <a:bodyPr/>
                    <a:lstStyle/>
                    <a:p>
                      <a:endParaRPr lang="ro-RO"/>
                    </a:p>
                  </a:txBody>
                  <a:tcPr/>
                </a:tc>
                <a:tc vMerge="1">
                  <a:txBody>
                    <a:bodyPr/>
                    <a:lstStyle/>
                    <a:p>
                      <a:endParaRPr lang="ro-RO"/>
                    </a:p>
                  </a:txBody>
                  <a:tcPr/>
                </a:tc>
                <a:tc vMerge="1">
                  <a:txBody>
                    <a:bodyPr/>
                    <a:lstStyle/>
                    <a:p>
                      <a:endParaRPr lang="ro-RO"/>
                    </a:p>
                  </a:txBody>
                  <a:tcPr/>
                </a:tc>
                <a:extLst>
                  <a:ext uri="{0D108BD9-81ED-4DB2-BD59-A6C34878D82A}">
                    <a16:rowId xmlns:a16="http://schemas.microsoft.com/office/drawing/2014/main" val="4134141092"/>
                  </a:ext>
                </a:extLst>
              </a:tr>
              <a:tr h="321618">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 </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just">
                        <a:buNone/>
                      </a:pPr>
                      <a:r>
                        <a:rPr lang="en-US" sz="2400">
                          <a:solidFill>
                            <a:schemeClr val="tx1"/>
                          </a:solidFill>
                          <a:effectLst/>
                          <a:latin typeface="Arial" panose="020B0604020202020204" pitchFamily="34" charset="0"/>
                          <a:cs typeface="Arial" panose="020B0604020202020204" pitchFamily="34" charset="0"/>
                        </a:rPr>
                        <a:t>b1 (N</a:t>
                      </a:r>
                      <a:r>
                        <a:rPr lang="en-US" sz="2400" baseline="-25000">
                          <a:solidFill>
                            <a:schemeClr val="tx1"/>
                          </a:solidFill>
                          <a:effectLst/>
                          <a:latin typeface="Arial" panose="020B0604020202020204" pitchFamily="34" charset="0"/>
                          <a:cs typeface="Arial" panose="020B0604020202020204" pitchFamily="34" charset="0"/>
                        </a:rPr>
                        <a:t>0</a:t>
                      </a:r>
                      <a:r>
                        <a:rPr lang="en-US" sz="2400">
                          <a:solidFill>
                            <a:schemeClr val="tx1"/>
                          </a:solidFill>
                          <a:effectLst/>
                          <a:latin typeface="Arial" panose="020B0604020202020204" pitchFamily="34" charset="0"/>
                          <a:cs typeface="Arial" panose="020B0604020202020204" pitchFamily="34" charset="0"/>
                        </a:rPr>
                        <a:t>P</a:t>
                      </a:r>
                      <a:r>
                        <a:rPr lang="en-US" sz="2400" baseline="-25000">
                          <a:solidFill>
                            <a:schemeClr val="tx1"/>
                          </a:solidFill>
                          <a:effectLst/>
                          <a:latin typeface="Arial" panose="020B0604020202020204" pitchFamily="34" charset="0"/>
                          <a:cs typeface="Arial" panose="020B0604020202020204" pitchFamily="34" charset="0"/>
                        </a:rPr>
                        <a:t>0</a:t>
                      </a:r>
                      <a:r>
                        <a:rPr lang="en-US" sz="2400">
                          <a:solidFill>
                            <a:schemeClr val="tx1"/>
                          </a:solidFill>
                          <a:effectLst/>
                          <a:latin typeface="Arial" panose="020B0604020202020204" pitchFamily="34" charset="0"/>
                          <a:cs typeface="Arial" panose="020B0604020202020204" pitchFamily="34" charset="0"/>
                        </a:rPr>
                        <a:t>)</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853</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2560</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3030</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3348</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889</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dirty="0">
                          <a:solidFill>
                            <a:schemeClr val="tx1"/>
                          </a:solidFill>
                          <a:effectLst/>
                          <a:latin typeface="Arial" panose="020B0604020202020204" pitchFamily="34" charset="0"/>
                          <a:cs typeface="Arial" panose="020B0604020202020204" pitchFamily="34" charset="0"/>
                        </a:rPr>
                        <a:t>2136</a:t>
                      </a:r>
                      <a:endParaRPr lang="en-US"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dirty="0">
                          <a:solidFill>
                            <a:schemeClr val="tx1"/>
                          </a:solidFill>
                          <a:effectLst/>
                          <a:latin typeface="Arial" panose="020B0604020202020204" pitchFamily="34" charset="0"/>
                          <a:cs typeface="Arial" panose="020B0604020202020204" pitchFamily="34" charset="0"/>
                        </a:rPr>
                        <a:t>100</a:t>
                      </a:r>
                      <a:endParaRPr lang="en-US"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dirty="0">
                          <a:solidFill>
                            <a:schemeClr val="tx1"/>
                          </a:solidFill>
                          <a:effectLst/>
                          <a:latin typeface="Arial" panose="020B0604020202020204" pitchFamily="34" charset="0"/>
                          <a:cs typeface="Arial" panose="020B0604020202020204" pitchFamily="34" charset="0"/>
                        </a:rPr>
                        <a:t>Control</a:t>
                      </a:r>
                      <a:endParaRPr lang="en-US"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dirty="0">
                          <a:solidFill>
                            <a:schemeClr val="tx1"/>
                          </a:solidFill>
                          <a:effectLst/>
                          <a:latin typeface="Arial" panose="020B0604020202020204" pitchFamily="34" charset="0"/>
                          <a:cs typeface="Arial" panose="020B0604020202020204" pitchFamily="34" charset="0"/>
                        </a:rPr>
                        <a:t> </a:t>
                      </a:r>
                      <a:endParaRPr lang="en-US"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61252275"/>
                  </a:ext>
                </a:extLst>
              </a:tr>
              <a:tr h="321618">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 </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l">
                        <a:buNone/>
                      </a:pPr>
                      <a:r>
                        <a:rPr lang="en-US" sz="2400">
                          <a:solidFill>
                            <a:schemeClr val="tx1"/>
                          </a:solidFill>
                          <a:effectLst/>
                          <a:latin typeface="Arial" panose="020B0604020202020204" pitchFamily="34" charset="0"/>
                          <a:cs typeface="Arial" panose="020B0604020202020204" pitchFamily="34" charset="0"/>
                        </a:rPr>
                        <a:t>b2 (N</a:t>
                      </a:r>
                      <a:r>
                        <a:rPr lang="en-US" sz="2400" baseline="-25000">
                          <a:solidFill>
                            <a:schemeClr val="tx1"/>
                          </a:solidFill>
                          <a:effectLst/>
                          <a:latin typeface="Arial" panose="020B0604020202020204" pitchFamily="34" charset="0"/>
                          <a:cs typeface="Arial" panose="020B0604020202020204" pitchFamily="34" charset="0"/>
                        </a:rPr>
                        <a:t>32</a:t>
                      </a:r>
                      <a:r>
                        <a:rPr lang="en-US" sz="2400">
                          <a:solidFill>
                            <a:schemeClr val="tx1"/>
                          </a:solidFill>
                          <a:effectLst/>
                          <a:latin typeface="Arial" panose="020B0604020202020204" pitchFamily="34" charset="0"/>
                          <a:cs typeface="Arial" panose="020B0604020202020204" pitchFamily="34" charset="0"/>
                        </a:rPr>
                        <a:t>P</a:t>
                      </a:r>
                      <a:r>
                        <a:rPr lang="en-US" sz="2400" baseline="-25000">
                          <a:solidFill>
                            <a:schemeClr val="tx1"/>
                          </a:solidFill>
                          <a:effectLst/>
                          <a:latin typeface="Arial" panose="020B0604020202020204" pitchFamily="34" charset="0"/>
                          <a:cs typeface="Arial" panose="020B0604020202020204" pitchFamily="34" charset="0"/>
                        </a:rPr>
                        <a:t>32</a:t>
                      </a:r>
                      <a:r>
                        <a:rPr lang="en-US" sz="2400">
                          <a:solidFill>
                            <a:schemeClr val="tx1"/>
                          </a:solidFill>
                          <a:effectLst/>
                          <a:latin typeface="Arial" panose="020B0604020202020204" pitchFamily="34" charset="0"/>
                          <a:cs typeface="Arial" panose="020B0604020202020204" pitchFamily="34" charset="0"/>
                        </a:rPr>
                        <a:t>)</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2614</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4028</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3722</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3962</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4018</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3669</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172</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1533</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ro-RO" sz="2400">
                          <a:solidFill>
                            <a:schemeClr val="tx1"/>
                          </a:solidFill>
                          <a:effectLst/>
                          <a:latin typeface="Arial" panose="020B0604020202020204" pitchFamily="34" charset="0"/>
                          <a:cs typeface="Arial" panose="020B0604020202020204" pitchFamily="34" charset="0"/>
                        </a:rPr>
                        <a:t>*</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102013929"/>
                  </a:ext>
                </a:extLst>
              </a:tr>
              <a:tr h="305374">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A1- </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l">
                        <a:buNone/>
                      </a:pPr>
                      <a:r>
                        <a:rPr lang="en-US" sz="2400">
                          <a:solidFill>
                            <a:schemeClr val="tx1"/>
                          </a:solidFill>
                          <a:effectLst/>
                          <a:latin typeface="Arial" panose="020B0604020202020204" pitchFamily="34" charset="0"/>
                          <a:cs typeface="Arial" panose="020B0604020202020204" pitchFamily="34" charset="0"/>
                        </a:rPr>
                        <a:t>b3(N</a:t>
                      </a:r>
                      <a:r>
                        <a:rPr lang="en-US" sz="2400" baseline="-25000">
                          <a:solidFill>
                            <a:schemeClr val="tx1"/>
                          </a:solidFill>
                          <a:effectLst/>
                          <a:latin typeface="Arial" panose="020B0604020202020204" pitchFamily="34" charset="0"/>
                          <a:cs typeface="Arial" panose="020B0604020202020204" pitchFamily="34" charset="0"/>
                        </a:rPr>
                        <a:t>96</a:t>
                      </a:r>
                      <a:r>
                        <a:rPr lang="en-US" sz="2400">
                          <a:solidFill>
                            <a:schemeClr val="tx1"/>
                          </a:solidFill>
                          <a:effectLst/>
                          <a:latin typeface="Arial" panose="020B0604020202020204" pitchFamily="34" charset="0"/>
                          <a:cs typeface="Arial" panose="020B0604020202020204" pitchFamily="34" charset="0"/>
                        </a:rPr>
                        <a:t>P</a:t>
                      </a:r>
                      <a:r>
                        <a:rPr lang="en-US" sz="2400" baseline="-25000">
                          <a:solidFill>
                            <a:schemeClr val="tx1"/>
                          </a:solidFill>
                          <a:effectLst/>
                          <a:latin typeface="Arial" panose="020B0604020202020204" pitchFamily="34" charset="0"/>
                          <a:cs typeface="Arial" panose="020B0604020202020204" pitchFamily="34" charset="0"/>
                        </a:rPr>
                        <a:t>96</a:t>
                      </a:r>
                      <a:r>
                        <a:rPr lang="en-US" sz="2400">
                          <a:solidFill>
                            <a:schemeClr val="tx1"/>
                          </a:solidFill>
                          <a:effectLst/>
                          <a:latin typeface="Arial" panose="020B0604020202020204" pitchFamily="34" charset="0"/>
                          <a:cs typeface="Arial" panose="020B0604020202020204" pitchFamily="34" charset="0"/>
                        </a:rPr>
                        <a:t>)</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2781</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4607</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4403</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5201</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5260</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4450</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208</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2314</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ro-RO" sz="2400">
                          <a:solidFill>
                            <a:schemeClr val="tx1"/>
                          </a:solidFill>
                          <a:effectLst/>
                          <a:latin typeface="Arial" panose="020B0604020202020204" pitchFamily="34" charset="0"/>
                          <a:cs typeface="Arial" panose="020B0604020202020204" pitchFamily="34" charset="0"/>
                        </a:rPr>
                        <a:t>* * *</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207981493"/>
                  </a:ext>
                </a:extLst>
              </a:tr>
              <a:tr h="305374">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Monoculture</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l">
                        <a:buNone/>
                      </a:pPr>
                      <a:r>
                        <a:rPr lang="en-US" sz="2400">
                          <a:solidFill>
                            <a:schemeClr val="tx1"/>
                          </a:solidFill>
                          <a:effectLst/>
                          <a:latin typeface="Arial" panose="020B0604020202020204" pitchFamily="34" charset="0"/>
                          <a:cs typeface="Arial" panose="020B0604020202020204" pitchFamily="34" charset="0"/>
                        </a:rPr>
                        <a:t>b4(N</a:t>
                      </a:r>
                      <a:r>
                        <a:rPr lang="en-US" sz="2400" baseline="-25000">
                          <a:solidFill>
                            <a:schemeClr val="tx1"/>
                          </a:solidFill>
                          <a:effectLst/>
                          <a:latin typeface="Arial" panose="020B0604020202020204" pitchFamily="34" charset="0"/>
                          <a:cs typeface="Arial" panose="020B0604020202020204" pitchFamily="34" charset="0"/>
                        </a:rPr>
                        <a:t>128</a:t>
                      </a:r>
                      <a:r>
                        <a:rPr lang="en-US" sz="2400">
                          <a:solidFill>
                            <a:schemeClr val="tx1"/>
                          </a:solidFill>
                          <a:effectLst/>
                          <a:latin typeface="Arial" panose="020B0604020202020204" pitchFamily="34" charset="0"/>
                          <a:cs typeface="Arial" panose="020B0604020202020204" pitchFamily="34" charset="0"/>
                        </a:rPr>
                        <a:t>P</a:t>
                      </a:r>
                      <a:r>
                        <a:rPr lang="en-US" sz="2400" baseline="-25000">
                          <a:solidFill>
                            <a:schemeClr val="tx1"/>
                          </a:solidFill>
                          <a:effectLst/>
                          <a:latin typeface="Arial" panose="020B0604020202020204" pitchFamily="34" charset="0"/>
                          <a:cs typeface="Arial" panose="020B0604020202020204" pitchFamily="34" charset="0"/>
                        </a:rPr>
                        <a:t>128</a:t>
                      </a:r>
                      <a:r>
                        <a:rPr lang="en-US" sz="2400">
                          <a:solidFill>
                            <a:schemeClr val="tx1"/>
                          </a:solidFill>
                          <a:effectLst/>
                          <a:latin typeface="Arial" panose="020B0604020202020204" pitchFamily="34" charset="0"/>
                          <a:cs typeface="Arial" panose="020B0604020202020204" pitchFamily="34" charset="0"/>
                        </a:rPr>
                        <a:t>)</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1884</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4169</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4441</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4692</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4551</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3947</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185</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1811</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ro-RO" sz="2400">
                          <a:solidFill>
                            <a:schemeClr val="tx1"/>
                          </a:solidFill>
                          <a:effectLst/>
                          <a:latin typeface="Arial" panose="020B0604020202020204" pitchFamily="34" charset="0"/>
                          <a:cs typeface="Arial" panose="020B0604020202020204" pitchFamily="34" charset="0"/>
                        </a:rPr>
                        <a:t>* * *</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68100380"/>
                  </a:ext>
                </a:extLst>
              </a:tr>
              <a:tr h="275053">
                <a:tc>
                  <a:txBody>
                    <a:bodyPr/>
                    <a:lstStyle/>
                    <a:p>
                      <a:pPr indent="540385" algn="l">
                        <a:buNone/>
                      </a:pPr>
                      <a:r>
                        <a:rPr lang="en-US" sz="2400">
                          <a:solidFill>
                            <a:schemeClr val="tx1"/>
                          </a:solidFill>
                          <a:effectLst/>
                          <a:latin typeface="Arial" panose="020B0604020202020204" pitchFamily="34" charset="0"/>
                          <a:cs typeface="Arial" panose="020B0604020202020204" pitchFamily="34" charset="0"/>
                        </a:rPr>
                        <a:t> </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l">
                        <a:buNone/>
                      </a:pPr>
                      <a:r>
                        <a:rPr lang="en-US" sz="2400">
                          <a:solidFill>
                            <a:schemeClr val="tx1"/>
                          </a:solidFill>
                          <a:effectLst/>
                          <a:latin typeface="Arial" panose="020B0604020202020204" pitchFamily="34" charset="0"/>
                          <a:cs typeface="Arial" panose="020B0604020202020204" pitchFamily="34" charset="0"/>
                        </a:rPr>
                        <a:t>b5 (Manure)</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1363</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3677</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3997</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4904</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2714</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3331</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156</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1195</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 </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532835538"/>
                  </a:ext>
                </a:extLst>
              </a:tr>
              <a:tr h="305374">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 </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l">
                        <a:buNone/>
                      </a:pPr>
                      <a:r>
                        <a:rPr lang="en-US" sz="2400">
                          <a:solidFill>
                            <a:schemeClr val="tx1"/>
                          </a:solidFill>
                          <a:effectLst/>
                          <a:latin typeface="Arial" panose="020B0604020202020204" pitchFamily="34" charset="0"/>
                          <a:cs typeface="Arial" panose="020B0604020202020204" pitchFamily="34" charset="0"/>
                        </a:rPr>
                        <a:t>b1 (N</a:t>
                      </a:r>
                      <a:r>
                        <a:rPr lang="en-US" sz="2400" baseline="-25000">
                          <a:solidFill>
                            <a:schemeClr val="tx1"/>
                          </a:solidFill>
                          <a:effectLst/>
                          <a:latin typeface="Arial" panose="020B0604020202020204" pitchFamily="34" charset="0"/>
                          <a:cs typeface="Arial" panose="020B0604020202020204" pitchFamily="34" charset="0"/>
                        </a:rPr>
                        <a:t>0</a:t>
                      </a:r>
                      <a:r>
                        <a:rPr lang="en-US" sz="2400">
                          <a:solidFill>
                            <a:schemeClr val="tx1"/>
                          </a:solidFill>
                          <a:effectLst/>
                          <a:latin typeface="Arial" panose="020B0604020202020204" pitchFamily="34" charset="0"/>
                          <a:cs typeface="Arial" panose="020B0604020202020204" pitchFamily="34" charset="0"/>
                        </a:rPr>
                        <a:t>P</a:t>
                      </a:r>
                      <a:r>
                        <a:rPr lang="en-US" sz="2400" baseline="-25000">
                          <a:solidFill>
                            <a:schemeClr val="tx1"/>
                          </a:solidFill>
                          <a:effectLst/>
                          <a:latin typeface="Arial" panose="020B0604020202020204" pitchFamily="34" charset="0"/>
                          <a:cs typeface="Arial" panose="020B0604020202020204" pitchFamily="34" charset="0"/>
                        </a:rPr>
                        <a:t>0</a:t>
                      </a:r>
                      <a:r>
                        <a:rPr lang="en-US" sz="2400">
                          <a:solidFill>
                            <a:schemeClr val="tx1"/>
                          </a:solidFill>
                          <a:effectLst/>
                          <a:latin typeface="Arial" panose="020B0604020202020204" pitchFamily="34" charset="0"/>
                          <a:cs typeface="Arial" panose="020B0604020202020204" pitchFamily="34" charset="0"/>
                        </a:rPr>
                        <a:t>)</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1851</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2123</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2212</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3556</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3517</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2652</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100</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Control</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 </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447930562"/>
                  </a:ext>
                </a:extLst>
              </a:tr>
              <a:tr h="305374">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A2-</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l">
                        <a:buNone/>
                      </a:pPr>
                      <a:r>
                        <a:rPr lang="en-US" sz="2400">
                          <a:solidFill>
                            <a:schemeClr val="tx1"/>
                          </a:solidFill>
                          <a:effectLst/>
                          <a:latin typeface="Arial" panose="020B0604020202020204" pitchFamily="34" charset="0"/>
                          <a:cs typeface="Arial" panose="020B0604020202020204" pitchFamily="34" charset="0"/>
                        </a:rPr>
                        <a:t>b2 (N</a:t>
                      </a:r>
                      <a:r>
                        <a:rPr lang="en-US" sz="2400" baseline="-25000">
                          <a:solidFill>
                            <a:schemeClr val="tx1"/>
                          </a:solidFill>
                          <a:effectLst/>
                          <a:latin typeface="Arial" panose="020B0604020202020204" pitchFamily="34" charset="0"/>
                          <a:cs typeface="Arial" panose="020B0604020202020204" pitchFamily="34" charset="0"/>
                        </a:rPr>
                        <a:t>32</a:t>
                      </a:r>
                      <a:r>
                        <a:rPr lang="en-US" sz="2400">
                          <a:solidFill>
                            <a:schemeClr val="tx1"/>
                          </a:solidFill>
                          <a:effectLst/>
                          <a:latin typeface="Arial" panose="020B0604020202020204" pitchFamily="34" charset="0"/>
                          <a:cs typeface="Arial" panose="020B0604020202020204" pitchFamily="34" charset="0"/>
                        </a:rPr>
                        <a:t>P</a:t>
                      </a:r>
                      <a:r>
                        <a:rPr lang="en-US" sz="2400" baseline="-25000">
                          <a:solidFill>
                            <a:schemeClr val="tx1"/>
                          </a:solidFill>
                          <a:effectLst/>
                          <a:latin typeface="Arial" panose="020B0604020202020204" pitchFamily="34" charset="0"/>
                          <a:cs typeface="Arial" panose="020B0604020202020204" pitchFamily="34" charset="0"/>
                        </a:rPr>
                        <a:t>32</a:t>
                      </a:r>
                      <a:r>
                        <a:rPr lang="en-US" sz="2400">
                          <a:solidFill>
                            <a:schemeClr val="tx1"/>
                          </a:solidFill>
                          <a:effectLst/>
                          <a:latin typeface="Arial" panose="020B0604020202020204" pitchFamily="34" charset="0"/>
                          <a:cs typeface="Arial" panose="020B0604020202020204" pitchFamily="34" charset="0"/>
                        </a:rPr>
                        <a:t>)</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4956</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4140</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3941</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5085</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4322</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4489</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169</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1837</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ro-RO" sz="2400">
                          <a:solidFill>
                            <a:schemeClr val="tx1"/>
                          </a:solidFill>
                          <a:effectLst/>
                          <a:latin typeface="Arial" panose="020B0604020202020204" pitchFamily="34" charset="0"/>
                          <a:cs typeface="Arial" panose="020B0604020202020204" pitchFamily="34" charset="0"/>
                        </a:rPr>
                        <a:t>* * *</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904001796"/>
                  </a:ext>
                </a:extLst>
              </a:tr>
              <a:tr h="519786">
                <a:tc>
                  <a:txBody>
                    <a:bodyPr/>
                    <a:lstStyle/>
                    <a:p>
                      <a:pPr indent="540385" algn="l">
                        <a:buNone/>
                      </a:pPr>
                      <a:r>
                        <a:rPr lang="en-US" sz="2400">
                          <a:solidFill>
                            <a:schemeClr val="tx1"/>
                          </a:solidFill>
                          <a:effectLst/>
                          <a:latin typeface="Arial" panose="020B0604020202020204" pitchFamily="34" charset="0"/>
                          <a:cs typeface="Arial" panose="020B0604020202020204" pitchFamily="34" charset="0"/>
                        </a:rPr>
                        <a:t> 2 -year</a:t>
                      </a:r>
                    </a:p>
                    <a:p>
                      <a:pPr indent="540385" algn="ctr">
                        <a:buNone/>
                      </a:pPr>
                      <a:r>
                        <a:rPr lang="en-US" sz="2400">
                          <a:solidFill>
                            <a:schemeClr val="tx1"/>
                          </a:solidFill>
                          <a:effectLst/>
                          <a:latin typeface="Arial" panose="020B0604020202020204" pitchFamily="34" charset="0"/>
                          <a:cs typeface="Arial" panose="020B0604020202020204" pitchFamily="34" charset="0"/>
                        </a:rPr>
                        <a:t>rotation</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l">
                        <a:buNone/>
                      </a:pPr>
                      <a:r>
                        <a:rPr lang="en-US" sz="2400">
                          <a:solidFill>
                            <a:schemeClr val="tx1"/>
                          </a:solidFill>
                          <a:effectLst/>
                          <a:latin typeface="Arial" panose="020B0604020202020204" pitchFamily="34" charset="0"/>
                          <a:cs typeface="Arial" panose="020B0604020202020204" pitchFamily="34" charset="0"/>
                        </a:rPr>
                        <a:t>b3(N</a:t>
                      </a:r>
                      <a:r>
                        <a:rPr lang="en-US" sz="2400" baseline="-25000">
                          <a:solidFill>
                            <a:schemeClr val="tx1"/>
                          </a:solidFill>
                          <a:effectLst/>
                          <a:latin typeface="Arial" panose="020B0604020202020204" pitchFamily="34" charset="0"/>
                          <a:cs typeface="Arial" panose="020B0604020202020204" pitchFamily="34" charset="0"/>
                        </a:rPr>
                        <a:t>96</a:t>
                      </a:r>
                      <a:r>
                        <a:rPr lang="en-US" sz="2400">
                          <a:solidFill>
                            <a:schemeClr val="tx1"/>
                          </a:solidFill>
                          <a:effectLst/>
                          <a:latin typeface="Arial" panose="020B0604020202020204" pitchFamily="34" charset="0"/>
                          <a:cs typeface="Arial" panose="020B0604020202020204" pitchFamily="34" charset="0"/>
                        </a:rPr>
                        <a:t>P</a:t>
                      </a:r>
                      <a:r>
                        <a:rPr lang="en-US" sz="2400" baseline="-25000">
                          <a:solidFill>
                            <a:schemeClr val="tx1"/>
                          </a:solidFill>
                          <a:effectLst/>
                          <a:latin typeface="Arial" panose="020B0604020202020204" pitchFamily="34" charset="0"/>
                          <a:cs typeface="Arial" panose="020B0604020202020204" pitchFamily="34" charset="0"/>
                        </a:rPr>
                        <a:t>96</a:t>
                      </a:r>
                      <a:r>
                        <a:rPr lang="en-US" sz="2400">
                          <a:solidFill>
                            <a:schemeClr val="tx1"/>
                          </a:solidFill>
                          <a:effectLst/>
                          <a:latin typeface="Arial" panose="020B0604020202020204" pitchFamily="34" charset="0"/>
                          <a:cs typeface="Arial" panose="020B0604020202020204" pitchFamily="34" charset="0"/>
                        </a:rPr>
                        <a:t>)</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5794</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5360</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5233</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4788</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4741</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5183</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195</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2532</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ro-RO" sz="2400">
                          <a:solidFill>
                            <a:schemeClr val="tx1"/>
                          </a:solidFill>
                          <a:effectLst/>
                          <a:latin typeface="Arial" panose="020B0604020202020204" pitchFamily="34" charset="0"/>
                          <a:cs typeface="Arial" panose="020B0604020202020204" pitchFamily="34" charset="0"/>
                        </a:rPr>
                        <a:t>* * *</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008178641"/>
                  </a:ext>
                </a:extLst>
              </a:tr>
              <a:tr h="305374">
                <a:tc>
                  <a:txBody>
                    <a:bodyPr/>
                    <a:lstStyle/>
                    <a:p>
                      <a:pPr indent="540385" algn="l">
                        <a:buNone/>
                      </a:pPr>
                      <a:r>
                        <a:rPr lang="en-US" sz="2400">
                          <a:solidFill>
                            <a:schemeClr val="tx1"/>
                          </a:solidFill>
                          <a:effectLst/>
                          <a:latin typeface="Arial" panose="020B0604020202020204" pitchFamily="34" charset="0"/>
                          <a:cs typeface="Arial" panose="020B0604020202020204" pitchFamily="34" charset="0"/>
                        </a:rPr>
                        <a:t> </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l">
                        <a:buNone/>
                      </a:pPr>
                      <a:r>
                        <a:rPr lang="en-US" sz="2400">
                          <a:solidFill>
                            <a:schemeClr val="tx1"/>
                          </a:solidFill>
                          <a:effectLst/>
                          <a:latin typeface="Arial" panose="020B0604020202020204" pitchFamily="34" charset="0"/>
                          <a:cs typeface="Arial" panose="020B0604020202020204" pitchFamily="34" charset="0"/>
                        </a:rPr>
                        <a:t>b4(N</a:t>
                      </a:r>
                      <a:r>
                        <a:rPr lang="en-US" sz="2400" baseline="-25000">
                          <a:solidFill>
                            <a:schemeClr val="tx1"/>
                          </a:solidFill>
                          <a:effectLst/>
                          <a:latin typeface="Arial" panose="020B0604020202020204" pitchFamily="34" charset="0"/>
                          <a:cs typeface="Arial" panose="020B0604020202020204" pitchFamily="34" charset="0"/>
                        </a:rPr>
                        <a:t>128</a:t>
                      </a:r>
                      <a:r>
                        <a:rPr lang="en-US" sz="2400">
                          <a:solidFill>
                            <a:schemeClr val="tx1"/>
                          </a:solidFill>
                          <a:effectLst/>
                          <a:latin typeface="Arial" panose="020B0604020202020204" pitchFamily="34" charset="0"/>
                          <a:cs typeface="Arial" panose="020B0604020202020204" pitchFamily="34" charset="0"/>
                        </a:rPr>
                        <a:t>P</a:t>
                      </a:r>
                      <a:r>
                        <a:rPr lang="en-US" sz="2400" baseline="-25000">
                          <a:solidFill>
                            <a:schemeClr val="tx1"/>
                          </a:solidFill>
                          <a:effectLst/>
                          <a:latin typeface="Arial" panose="020B0604020202020204" pitchFamily="34" charset="0"/>
                          <a:cs typeface="Arial" panose="020B0604020202020204" pitchFamily="34" charset="0"/>
                        </a:rPr>
                        <a:t>128</a:t>
                      </a:r>
                      <a:r>
                        <a:rPr lang="en-US" sz="2400">
                          <a:solidFill>
                            <a:schemeClr val="tx1"/>
                          </a:solidFill>
                          <a:effectLst/>
                          <a:latin typeface="Arial" panose="020B0604020202020204" pitchFamily="34" charset="0"/>
                          <a:cs typeface="Arial" panose="020B0604020202020204" pitchFamily="34" charset="0"/>
                        </a:rPr>
                        <a:t>)</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4203</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5784</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4973</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4310</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4246</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4703</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177</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2051</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ro-RO" sz="2400">
                          <a:solidFill>
                            <a:schemeClr val="tx1"/>
                          </a:solidFill>
                          <a:effectLst/>
                          <a:latin typeface="Arial" panose="020B0604020202020204" pitchFamily="34" charset="0"/>
                          <a:cs typeface="Arial" panose="020B0604020202020204" pitchFamily="34" charset="0"/>
                        </a:rPr>
                        <a:t>* * *</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914435522"/>
                  </a:ext>
                </a:extLst>
              </a:tr>
              <a:tr h="275053">
                <a:tc>
                  <a:txBody>
                    <a:bodyPr/>
                    <a:lstStyle/>
                    <a:p>
                      <a:pPr indent="540385" algn="l">
                        <a:buNone/>
                      </a:pPr>
                      <a:r>
                        <a:rPr lang="en-US" sz="2400">
                          <a:solidFill>
                            <a:schemeClr val="tx1"/>
                          </a:solidFill>
                          <a:effectLst/>
                          <a:latin typeface="Arial" panose="020B0604020202020204" pitchFamily="34" charset="0"/>
                          <a:cs typeface="Arial" panose="020B0604020202020204" pitchFamily="34" charset="0"/>
                        </a:rPr>
                        <a:t> </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l">
                        <a:buNone/>
                      </a:pPr>
                      <a:r>
                        <a:rPr lang="en-US" sz="2400">
                          <a:solidFill>
                            <a:schemeClr val="tx1"/>
                          </a:solidFill>
                          <a:effectLst/>
                          <a:latin typeface="Arial" panose="020B0604020202020204" pitchFamily="34" charset="0"/>
                          <a:cs typeface="Arial" panose="020B0604020202020204" pitchFamily="34" charset="0"/>
                        </a:rPr>
                        <a:t>b5 (Manure)</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3835</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4466</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4169</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4293</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4085</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4170</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157</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1518</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ro-RO" sz="2400">
                          <a:solidFill>
                            <a:schemeClr val="tx1"/>
                          </a:solidFill>
                          <a:effectLst/>
                          <a:latin typeface="Arial" panose="020B0604020202020204" pitchFamily="34" charset="0"/>
                          <a:cs typeface="Arial" panose="020B0604020202020204" pitchFamily="34" charset="0"/>
                        </a:rPr>
                        <a:t>*</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945793045"/>
                  </a:ext>
                </a:extLst>
              </a:tr>
              <a:tr h="305374">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A3-</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l">
                        <a:buNone/>
                      </a:pPr>
                      <a:r>
                        <a:rPr lang="en-US" sz="2400">
                          <a:solidFill>
                            <a:schemeClr val="tx1"/>
                          </a:solidFill>
                          <a:effectLst/>
                          <a:latin typeface="Arial" panose="020B0604020202020204" pitchFamily="34" charset="0"/>
                          <a:cs typeface="Arial" panose="020B0604020202020204" pitchFamily="34" charset="0"/>
                        </a:rPr>
                        <a:t>b1 (N</a:t>
                      </a:r>
                      <a:r>
                        <a:rPr lang="en-US" sz="2400" baseline="-25000">
                          <a:solidFill>
                            <a:schemeClr val="tx1"/>
                          </a:solidFill>
                          <a:effectLst/>
                          <a:latin typeface="Arial" panose="020B0604020202020204" pitchFamily="34" charset="0"/>
                          <a:cs typeface="Arial" panose="020B0604020202020204" pitchFamily="34" charset="0"/>
                        </a:rPr>
                        <a:t>0</a:t>
                      </a:r>
                      <a:r>
                        <a:rPr lang="en-US" sz="2400">
                          <a:solidFill>
                            <a:schemeClr val="tx1"/>
                          </a:solidFill>
                          <a:effectLst/>
                          <a:latin typeface="Arial" panose="020B0604020202020204" pitchFamily="34" charset="0"/>
                          <a:cs typeface="Arial" panose="020B0604020202020204" pitchFamily="34" charset="0"/>
                        </a:rPr>
                        <a:t>P</a:t>
                      </a:r>
                      <a:r>
                        <a:rPr lang="en-US" sz="2400" baseline="-25000">
                          <a:solidFill>
                            <a:schemeClr val="tx1"/>
                          </a:solidFill>
                          <a:effectLst/>
                          <a:latin typeface="Arial" panose="020B0604020202020204" pitchFamily="34" charset="0"/>
                          <a:cs typeface="Arial" panose="020B0604020202020204" pitchFamily="34" charset="0"/>
                        </a:rPr>
                        <a:t>0</a:t>
                      </a:r>
                      <a:r>
                        <a:rPr lang="en-US" sz="2400">
                          <a:solidFill>
                            <a:schemeClr val="tx1"/>
                          </a:solidFill>
                          <a:effectLst/>
                          <a:latin typeface="Arial" panose="020B0604020202020204" pitchFamily="34" charset="0"/>
                          <a:cs typeface="Arial" panose="020B0604020202020204" pitchFamily="34" charset="0"/>
                        </a:rPr>
                        <a:t>)</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3217</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4083</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4004</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2731</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3145</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3436</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100</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Control</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 </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002998111"/>
                  </a:ext>
                </a:extLst>
              </a:tr>
              <a:tr h="305374">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 3 -year rotation</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l">
                        <a:buNone/>
                      </a:pPr>
                      <a:r>
                        <a:rPr lang="en-US" sz="2400">
                          <a:solidFill>
                            <a:schemeClr val="tx1"/>
                          </a:solidFill>
                          <a:effectLst/>
                          <a:latin typeface="Arial" panose="020B0604020202020204" pitchFamily="34" charset="0"/>
                          <a:cs typeface="Arial" panose="020B0604020202020204" pitchFamily="34" charset="0"/>
                        </a:rPr>
                        <a:t>b2 (N</a:t>
                      </a:r>
                      <a:r>
                        <a:rPr lang="en-US" sz="2400" baseline="-25000">
                          <a:solidFill>
                            <a:schemeClr val="tx1"/>
                          </a:solidFill>
                          <a:effectLst/>
                          <a:latin typeface="Arial" panose="020B0604020202020204" pitchFamily="34" charset="0"/>
                          <a:cs typeface="Arial" panose="020B0604020202020204" pitchFamily="34" charset="0"/>
                        </a:rPr>
                        <a:t>32</a:t>
                      </a:r>
                      <a:r>
                        <a:rPr lang="en-US" sz="2400">
                          <a:solidFill>
                            <a:schemeClr val="tx1"/>
                          </a:solidFill>
                          <a:effectLst/>
                          <a:latin typeface="Arial" panose="020B0604020202020204" pitchFamily="34" charset="0"/>
                          <a:cs typeface="Arial" panose="020B0604020202020204" pitchFamily="34" charset="0"/>
                        </a:rPr>
                        <a:t>P</a:t>
                      </a:r>
                      <a:r>
                        <a:rPr lang="en-US" sz="2400" baseline="-25000">
                          <a:solidFill>
                            <a:schemeClr val="tx1"/>
                          </a:solidFill>
                          <a:effectLst/>
                          <a:latin typeface="Arial" panose="020B0604020202020204" pitchFamily="34" charset="0"/>
                          <a:cs typeface="Arial" panose="020B0604020202020204" pitchFamily="34" charset="0"/>
                        </a:rPr>
                        <a:t>32</a:t>
                      </a:r>
                      <a:r>
                        <a:rPr lang="en-US" sz="2400">
                          <a:solidFill>
                            <a:schemeClr val="tx1"/>
                          </a:solidFill>
                          <a:effectLst/>
                          <a:latin typeface="Arial" panose="020B0604020202020204" pitchFamily="34" charset="0"/>
                          <a:cs typeface="Arial" panose="020B0604020202020204" pitchFamily="34" charset="0"/>
                        </a:rPr>
                        <a:t>)</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5583</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4824</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4859</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4343</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3761</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4674</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136</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1238</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ro-RO" sz="2400">
                          <a:solidFill>
                            <a:schemeClr val="tx1"/>
                          </a:solidFill>
                          <a:effectLst/>
                          <a:latin typeface="Arial" panose="020B0604020202020204" pitchFamily="34" charset="0"/>
                          <a:cs typeface="Arial" panose="020B0604020202020204" pitchFamily="34" charset="0"/>
                        </a:rPr>
                        <a:t>* * *</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602113226"/>
                  </a:ext>
                </a:extLst>
              </a:tr>
              <a:tr h="305374">
                <a:tc>
                  <a:txBody>
                    <a:bodyPr/>
                    <a:lstStyle/>
                    <a:p>
                      <a:pPr indent="540385" algn="l">
                        <a:buNone/>
                      </a:pPr>
                      <a:r>
                        <a:rPr lang="en-US" sz="2400">
                          <a:solidFill>
                            <a:schemeClr val="tx1"/>
                          </a:solidFill>
                          <a:effectLst/>
                          <a:latin typeface="Arial" panose="020B0604020202020204" pitchFamily="34" charset="0"/>
                          <a:cs typeface="Arial" panose="020B0604020202020204" pitchFamily="34" charset="0"/>
                        </a:rPr>
                        <a:t> </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l">
                        <a:buNone/>
                      </a:pPr>
                      <a:r>
                        <a:rPr lang="en-US" sz="2400">
                          <a:solidFill>
                            <a:schemeClr val="tx1"/>
                          </a:solidFill>
                          <a:effectLst/>
                          <a:latin typeface="Arial" panose="020B0604020202020204" pitchFamily="34" charset="0"/>
                          <a:cs typeface="Arial" panose="020B0604020202020204" pitchFamily="34" charset="0"/>
                        </a:rPr>
                        <a:t>b3(N</a:t>
                      </a:r>
                      <a:r>
                        <a:rPr lang="en-US" sz="2400" baseline="-25000">
                          <a:solidFill>
                            <a:schemeClr val="tx1"/>
                          </a:solidFill>
                          <a:effectLst/>
                          <a:latin typeface="Arial" panose="020B0604020202020204" pitchFamily="34" charset="0"/>
                          <a:cs typeface="Arial" panose="020B0604020202020204" pitchFamily="34" charset="0"/>
                        </a:rPr>
                        <a:t>96</a:t>
                      </a:r>
                      <a:r>
                        <a:rPr lang="en-US" sz="2400">
                          <a:solidFill>
                            <a:schemeClr val="tx1"/>
                          </a:solidFill>
                          <a:effectLst/>
                          <a:latin typeface="Arial" panose="020B0604020202020204" pitchFamily="34" charset="0"/>
                          <a:cs typeface="Arial" panose="020B0604020202020204" pitchFamily="34" charset="0"/>
                        </a:rPr>
                        <a:t>P</a:t>
                      </a:r>
                      <a:r>
                        <a:rPr lang="en-US" sz="2400" baseline="-25000">
                          <a:solidFill>
                            <a:schemeClr val="tx1"/>
                          </a:solidFill>
                          <a:effectLst/>
                          <a:latin typeface="Arial" panose="020B0604020202020204" pitchFamily="34" charset="0"/>
                          <a:cs typeface="Arial" panose="020B0604020202020204" pitchFamily="34" charset="0"/>
                        </a:rPr>
                        <a:t>96</a:t>
                      </a:r>
                      <a:r>
                        <a:rPr lang="en-US" sz="2400">
                          <a:solidFill>
                            <a:schemeClr val="tx1"/>
                          </a:solidFill>
                          <a:effectLst/>
                          <a:latin typeface="Arial" panose="020B0604020202020204" pitchFamily="34" charset="0"/>
                          <a:cs typeface="Arial" panose="020B0604020202020204" pitchFamily="34" charset="0"/>
                        </a:rPr>
                        <a:t>)</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5498</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5568</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6105</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5080</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4530</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5356</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156</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1920</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ro-RO" sz="2400">
                          <a:solidFill>
                            <a:schemeClr val="tx1"/>
                          </a:solidFill>
                          <a:effectLst/>
                          <a:latin typeface="Arial" panose="020B0604020202020204" pitchFamily="34" charset="0"/>
                          <a:cs typeface="Arial" panose="020B0604020202020204" pitchFamily="34" charset="0"/>
                        </a:rPr>
                        <a:t>* * *</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999245096"/>
                  </a:ext>
                </a:extLst>
              </a:tr>
              <a:tr h="305374">
                <a:tc>
                  <a:txBody>
                    <a:bodyPr/>
                    <a:lstStyle/>
                    <a:p>
                      <a:pPr indent="540385" algn="l">
                        <a:buNone/>
                      </a:pPr>
                      <a:r>
                        <a:rPr lang="en-US" sz="2400">
                          <a:solidFill>
                            <a:schemeClr val="tx1"/>
                          </a:solidFill>
                          <a:effectLst/>
                          <a:latin typeface="Arial" panose="020B0604020202020204" pitchFamily="34" charset="0"/>
                          <a:cs typeface="Arial" panose="020B0604020202020204" pitchFamily="34" charset="0"/>
                        </a:rPr>
                        <a:t> </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l">
                        <a:buNone/>
                      </a:pPr>
                      <a:r>
                        <a:rPr lang="en-US" sz="2400">
                          <a:solidFill>
                            <a:schemeClr val="tx1"/>
                          </a:solidFill>
                          <a:effectLst/>
                          <a:latin typeface="Arial" panose="020B0604020202020204" pitchFamily="34" charset="0"/>
                          <a:cs typeface="Arial" panose="020B0604020202020204" pitchFamily="34" charset="0"/>
                        </a:rPr>
                        <a:t>b4(N</a:t>
                      </a:r>
                      <a:r>
                        <a:rPr lang="en-US" sz="2400" baseline="-25000">
                          <a:solidFill>
                            <a:schemeClr val="tx1"/>
                          </a:solidFill>
                          <a:effectLst/>
                          <a:latin typeface="Arial" panose="020B0604020202020204" pitchFamily="34" charset="0"/>
                          <a:cs typeface="Arial" panose="020B0604020202020204" pitchFamily="34" charset="0"/>
                        </a:rPr>
                        <a:t>128</a:t>
                      </a:r>
                      <a:r>
                        <a:rPr lang="en-US" sz="2400">
                          <a:solidFill>
                            <a:schemeClr val="tx1"/>
                          </a:solidFill>
                          <a:effectLst/>
                          <a:latin typeface="Arial" panose="020B0604020202020204" pitchFamily="34" charset="0"/>
                          <a:cs typeface="Arial" panose="020B0604020202020204" pitchFamily="34" charset="0"/>
                        </a:rPr>
                        <a:t>P</a:t>
                      </a:r>
                      <a:r>
                        <a:rPr lang="en-US" sz="2400" baseline="-25000">
                          <a:solidFill>
                            <a:schemeClr val="tx1"/>
                          </a:solidFill>
                          <a:effectLst/>
                          <a:latin typeface="Arial" panose="020B0604020202020204" pitchFamily="34" charset="0"/>
                          <a:cs typeface="Arial" panose="020B0604020202020204" pitchFamily="34" charset="0"/>
                        </a:rPr>
                        <a:t>128</a:t>
                      </a:r>
                      <a:r>
                        <a:rPr lang="en-US" sz="2400">
                          <a:solidFill>
                            <a:schemeClr val="tx1"/>
                          </a:solidFill>
                          <a:effectLst/>
                          <a:latin typeface="Arial" panose="020B0604020202020204" pitchFamily="34" charset="0"/>
                          <a:cs typeface="Arial" panose="020B0604020202020204" pitchFamily="34" charset="0"/>
                        </a:rPr>
                        <a:t>)</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4509</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5488</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5408</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5180</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3852</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4887</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142</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1451</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ro-RO" sz="2400">
                          <a:solidFill>
                            <a:schemeClr val="tx1"/>
                          </a:solidFill>
                          <a:effectLst/>
                          <a:latin typeface="Arial" panose="020B0604020202020204" pitchFamily="34" charset="0"/>
                          <a:cs typeface="Arial" panose="020B0604020202020204" pitchFamily="34" charset="0"/>
                        </a:rPr>
                        <a:t>* * *</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572507953"/>
                  </a:ext>
                </a:extLst>
              </a:tr>
              <a:tr h="275053">
                <a:tc>
                  <a:txBody>
                    <a:bodyPr/>
                    <a:lstStyle/>
                    <a:p>
                      <a:pPr indent="540385" algn="l">
                        <a:buNone/>
                      </a:pPr>
                      <a:r>
                        <a:rPr lang="en-US" sz="2400">
                          <a:solidFill>
                            <a:schemeClr val="tx1"/>
                          </a:solidFill>
                          <a:effectLst/>
                          <a:latin typeface="Arial" panose="020B0604020202020204" pitchFamily="34" charset="0"/>
                          <a:cs typeface="Arial" panose="020B0604020202020204" pitchFamily="34" charset="0"/>
                        </a:rPr>
                        <a:t> </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l">
                        <a:buNone/>
                      </a:pPr>
                      <a:r>
                        <a:rPr lang="en-US" sz="2400">
                          <a:solidFill>
                            <a:schemeClr val="tx1"/>
                          </a:solidFill>
                          <a:effectLst/>
                          <a:latin typeface="Arial" panose="020B0604020202020204" pitchFamily="34" charset="0"/>
                          <a:cs typeface="Arial" panose="020B0604020202020204" pitchFamily="34" charset="0"/>
                        </a:rPr>
                        <a:t>b5 (Manure)</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4767</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4840</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4390</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4149</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3625</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4354</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127</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918</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 </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916600993"/>
                  </a:ext>
                </a:extLst>
              </a:tr>
              <a:tr h="305374">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A5- </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l">
                        <a:buNone/>
                      </a:pPr>
                      <a:r>
                        <a:rPr lang="en-US" sz="2400">
                          <a:solidFill>
                            <a:schemeClr val="tx1"/>
                          </a:solidFill>
                          <a:effectLst/>
                          <a:latin typeface="Arial" panose="020B0604020202020204" pitchFamily="34" charset="0"/>
                          <a:cs typeface="Arial" panose="020B0604020202020204" pitchFamily="34" charset="0"/>
                        </a:rPr>
                        <a:t>b1 (N</a:t>
                      </a:r>
                      <a:r>
                        <a:rPr lang="en-US" sz="2400" baseline="-25000">
                          <a:solidFill>
                            <a:schemeClr val="tx1"/>
                          </a:solidFill>
                          <a:effectLst/>
                          <a:latin typeface="Arial" panose="020B0604020202020204" pitchFamily="34" charset="0"/>
                          <a:cs typeface="Arial" panose="020B0604020202020204" pitchFamily="34" charset="0"/>
                        </a:rPr>
                        <a:t>0</a:t>
                      </a:r>
                      <a:r>
                        <a:rPr lang="en-US" sz="2400">
                          <a:solidFill>
                            <a:schemeClr val="tx1"/>
                          </a:solidFill>
                          <a:effectLst/>
                          <a:latin typeface="Arial" panose="020B0604020202020204" pitchFamily="34" charset="0"/>
                          <a:cs typeface="Arial" panose="020B0604020202020204" pitchFamily="34" charset="0"/>
                        </a:rPr>
                        <a:t>P</a:t>
                      </a:r>
                      <a:r>
                        <a:rPr lang="en-US" sz="2400" baseline="-25000">
                          <a:solidFill>
                            <a:schemeClr val="tx1"/>
                          </a:solidFill>
                          <a:effectLst/>
                          <a:latin typeface="Arial" panose="020B0604020202020204" pitchFamily="34" charset="0"/>
                          <a:cs typeface="Arial" panose="020B0604020202020204" pitchFamily="34" charset="0"/>
                        </a:rPr>
                        <a:t>0</a:t>
                      </a:r>
                      <a:r>
                        <a:rPr lang="en-US" sz="2400">
                          <a:solidFill>
                            <a:schemeClr val="tx1"/>
                          </a:solidFill>
                          <a:effectLst/>
                          <a:latin typeface="Arial" panose="020B0604020202020204" pitchFamily="34" charset="0"/>
                          <a:cs typeface="Arial" panose="020B0604020202020204" pitchFamily="34" charset="0"/>
                        </a:rPr>
                        <a:t>)</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3665</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3935</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4208</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4047</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2437</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3658</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100</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Control</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 </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757155008"/>
                  </a:ext>
                </a:extLst>
              </a:tr>
              <a:tr h="305374">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 5-year rotation</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l">
                        <a:buNone/>
                      </a:pPr>
                      <a:r>
                        <a:rPr lang="en-US" sz="2400">
                          <a:solidFill>
                            <a:schemeClr val="tx1"/>
                          </a:solidFill>
                          <a:effectLst/>
                          <a:latin typeface="Arial" panose="020B0604020202020204" pitchFamily="34" charset="0"/>
                          <a:cs typeface="Arial" panose="020B0604020202020204" pitchFamily="34" charset="0"/>
                        </a:rPr>
                        <a:t>b2 (N</a:t>
                      </a:r>
                      <a:r>
                        <a:rPr lang="en-US" sz="2400" baseline="-25000">
                          <a:solidFill>
                            <a:schemeClr val="tx1"/>
                          </a:solidFill>
                          <a:effectLst/>
                          <a:latin typeface="Arial" panose="020B0604020202020204" pitchFamily="34" charset="0"/>
                          <a:cs typeface="Arial" panose="020B0604020202020204" pitchFamily="34" charset="0"/>
                        </a:rPr>
                        <a:t>32</a:t>
                      </a:r>
                      <a:r>
                        <a:rPr lang="en-US" sz="2400">
                          <a:solidFill>
                            <a:schemeClr val="tx1"/>
                          </a:solidFill>
                          <a:effectLst/>
                          <a:latin typeface="Arial" panose="020B0604020202020204" pitchFamily="34" charset="0"/>
                          <a:cs typeface="Arial" panose="020B0604020202020204" pitchFamily="34" charset="0"/>
                        </a:rPr>
                        <a:t>P</a:t>
                      </a:r>
                      <a:r>
                        <a:rPr lang="en-US" sz="2400" baseline="-25000">
                          <a:solidFill>
                            <a:schemeClr val="tx1"/>
                          </a:solidFill>
                          <a:effectLst/>
                          <a:latin typeface="Arial" panose="020B0604020202020204" pitchFamily="34" charset="0"/>
                          <a:cs typeface="Arial" panose="020B0604020202020204" pitchFamily="34" charset="0"/>
                        </a:rPr>
                        <a:t>32</a:t>
                      </a:r>
                      <a:r>
                        <a:rPr lang="en-US" sz="2400">
                          <a:solidFill>
                            <a:schemeClr val="tx1"/>
                          </a:solidFill>
                          <a:effectLst/>
                          <a:latin typeface="Arial" panose="020B0604020202020204" pitchFamily="34" charset="0"/>
                          <a:cs typeface="Arial" panose="020B0604020202020204" pitchFamily="34" charset="0"/>
                        </a:rPr>
                        <a:t>)</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5940</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4445</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4932</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5164</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2683</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4595</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134</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1159</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ro-RO" sz="2400">
                          <a:solidFill>
                            <a:schemeClr val="tx1"/>
                          </a:solidFill>
                          <a:effectLst/>
                          <a:latin typeface="Arial" panose="020B0604020202020204" pitchFamily="34" charset="0"/>
                          <a:cs typeface="Arial" panose="020B0604020202020204" pitchFamily="34" charset="0"/>
                        </a:rPr>
                        <a:t>*</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574128058"/>
                  </a:ext>
                </a:extLst>
              </a:tr>
              <a:tr h="305374">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 </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l">
                        <a:buNone/>
                      </a:pPr>
                      <a:r>
                        <a:rPr lang="en-US" sz="2400">
                          <a:solidFill>
                            <a:schemeClr val="tx1"/>
                          </a:solidFill>
                          <a:effectLst/>
                          <a:latin typeface="Arial" panose="020B0604020202020204" pitchFamily="34" charset="0"/>
                          <a:cs typeface="Arial" panose="020B0604020202020204" pitchFamily="34" charset="0"/>
                        </a:rPr>
                        <a:t>b3(N</a:t>
                      </a:r>
                      <a:r>
                        <a:rPr lang="en-US" sz="2400" baseline="-25000">
                          <a:solidFill>
                            <a:schemeClr val="tx1"/>
                          </a:solidFill>
                          <a:effectLst/>
                          <a:latin typeface="Arial" panose="020B0604020202020204" pitchFamily="34" charset="0"/>
                          <a:cs typeface="Arial" panose="020B0604020202020204" pitchFamily="34" charset="0"/>
                        </a:rPr>
                        <a:t>96</a:t>
                      </a:r>
                      <a:r>
                        <a:rPr lang="en-US" sz="2400">
                          <a:solidFill>
                            <a:schemeClr val="tx1"/>
                          </a:solidFill>
                          <a:effectLst/>
                          <a:latin typeface="Arial" panose="020B0604020202020204" pitchFamily="34" charset="0"/>
                          <a:cs typeface="Arial" panose="020B0604020202020204" pitchFamily="34" charset="0"/>
                        </a:rPr>
                        <a:t>P</a:t>
                      </a:r>
                      <a:r>
                        <a:rPr lang="en-US" sz="2400" baseline="-25000">
                          <a:solidFill>
                            <a:schemeClr val="tx1"/>
                          </a:solidFill>
                          <a:effectLst/>
                          <a:latin typeface="Arial" panose="020B0604020202020204" pitchFamily="34" charset="0"/>
                          <a:cs typeface="Arial" panose="020B0604020202020204" pitchFamily="34" charset="0"/>
                        </a:rPr>
                        <a:t>96</a:t>
                      </a:r>
                      <a:r>
                        <a:rPr lang="en-US" sz="2400">
                          <a:solidFill>
                            <a:schemeClr val="tx1"/>
                          </a:solidFill>
                          <a:effectLst/>
                          <a:latin typeface="Arial" panose="020B0604020202020204" pitchFamily="34" charset="0"/>
                          <a:cs typeface="Arial" panose="020B0604020202020204" pitchFamily="34" charset="0"/>
                        </a:rPr>
                        <a:t>)</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5503</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5059</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4741</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5519</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3154</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4795</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140</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1359</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ro-RO" sz="2400">
                          <a:solidFill>
                            <a:schemeClr val="tx1"/>
                          </a:solidFill>
                          <a:effectLst/>
                          <a:latin typeface="Arial" panose="020B0604020202020204" pitchFamily="34" charset="0"/>
                          <a:cs typeface="Arial" panose="020B0604020202020204" pitchFamily="34" charset="0"/>
                        </a:rPr>
                        <a:t>* *</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289416694"/>
                  </a:ext>
                </a:extLst>
              </a:tr>
              <a:tr h="305374">
                <a:tc>
                  <a:txBody>
                    <a:bodyPr/>
                    <a:lstStyle/>
                    <a:p>
                      <a:pPr indent="540385" algn="l">
                        <a:buNone/>
                      </a:pPr>
                      <a:r>
                        <a:rPr lang="en-US" sz="2400">
                          <a:solidFill>
                            <a:schemeClr val="tx1"/>
                          </a:solidFill>
                          <a:effectLst/>
                          <a:latin typeface="Arial" panose="020B0604020202020204" pitchFamily="34" charset="0"/>
                          <a:cs typeface="Arial" panose="020B0604020202020204" pitchFamily="34" charset="0"/>
                        </a:rPr>
                        <a:t> </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l">
                        <a:buNone/>
                      </a:pPr>
                      <a:r>
                        <a:rPr lang="en-US" sz="2400">
                          <a:solidFill>
                            <a:schemeClr val="tx1"/>
                          </a:solidFill>
                          <a:effectLst/>
                          <a:latin typeface="Arial" panose="020B0604020202020204" pitchFamily="34" charset="0"/>
                          <a:cs typeface="Arial" panose="020B0604020202020204" pitchFamily="34" charset="0"/>
                        </a:rPr>
                        <a:t>b4(N</a:t>
                      </a:r>
                      <a:r>
                        <a:rPr lang="en-US" sz="2400" baseline="-25000">
                          <a:solidFill>
                            <a:schemeClr val="tx1"/>
                          </a:solidFill>
                          <a:effectLst/>
                          <a:latin typeface="Arial" panose="020B0604020202020204" pitchFamily="34" charset="0"/>
                          <a:cs typeface="Arial" panose="020B0604020202020204" pitchFamily="34" charset="0"/>
                        </a:rPr>
                        <a:t>128</a:t>
                      </a:r>
                      <a:r>
                        <a:rPr lang="en-US" sz="2400">
                          <a:solidFill>
                            <a:schemeClr val="tx1"/>
                          </a:solidFill>
                          <a:effectLst/>
                          <a:latin typeface="Arial" panose="020B0604020202020204" pitchFamily="34" charset="0"/>
                          <a:cs typeface="Arial" panose="020B0604020202020204" pitchFamily="34" charset="0"/>
                        </a:rPr>
                        <a:t>P</a:t>
                      </a:r>
                      <a:r>
                        <a:rPr lang="en-US" sz="2400" baseline="-25000">
                          <a:solidFill>
                            <a:schemeClr val="tx1"/>
                          </a:solidFill>
                          <a:effectLst/>
                          <a:latin typeface="Arial" panose="020B0604020202020204" pitchFamily="34" charset="0"/>
                          <a:cs typeface="Arial" panose="020B0604020202020204" pitchFamily="34" charset="0"/>
                        </a:rPr>
                        <a:t>128</a:t>
                      </a:r>
                      <a:r>
                        <a:rPr lang="en-US" sz="2400">
                          <a:solidFill>
                            <a:schemeClr val="tx1"/>
                          </a:solidFill>
                          <a:effectLst/>
                          <a:latin typeface="Arial" panose="020B0604020202020204" pitchFamily="34" charset="0"/>
                          <a:cs typeface="Arial" panose="020B0604020202020204" pitchFamily="34" charset="0"/>
                        </a:rPr>
                        <a:t>)</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5615</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4132</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5307</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6029</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2731</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4763</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139</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1327</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ro-RO" sz="2400">
                          <a:solidFill>
                            <a:schemeClr val="tx1"/>
                          </a:solidFill>
                          <a:effectLst/>
                          <a:latin typeface="Arial" panose="020B0604020202020204" pitchFamily="34" charset="0"/>
                          <a:cs typeface="Arial" panose="020B0604020202020204" pitchFamily="34" charset="0"/>
                        </a:rPr>
                        <a:t>* *</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063700800"/>
                  </a:ext>
                </a:extLst>
              </a:tr>
              <a:tr h="275053">
                <a:tc>
                  <a:txBody>
                    <a:bodyPr/>
                    <a:lstStyle/>
                    <a:p>
                      <a:pPr indent="540385" algn="l">
                        <a:buNone/>
                      </a:pPr>
                      <a:r>
                        <a:rPr lang="en-US" sz="2400">
                          <a:solidFill>
                            <a:schemeClr val="tx1"/>
                          </a:solidFill>
                          <a:effectLst/>
                          <a:latin typeface="Arial" panose="020B0604020202020204" pitchFamily="34" charset="0"/>
                          <a:cs typeface="Arial" panose="020B0604020202020204" pitchFamily="34" charset="0"/>
                        </a:rPr>
                        <a:t> </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l">
                        <a:buNone/>
                      </a:pPr>
                      <a:r>
                        <a:rPr lang="en-US" sz="2400">
                          <a:solidFill>
                            <a:schemeClr val="tx1"/>
                          </a:solidFill>
                          <a:effectLst/>
                          <a:latin typeface="Arial" panose="020B0604020202020204" pitchFamily="34" charset="0"/>
                          <a:cs typeface="Arial" panose="020B0604020202020204" pitchFamily="34" charset="0"/>
                        </a:rPr>
                        <a:t>b5 (Manure)</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5170</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4599</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4959</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4885</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2488</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4420</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129</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a:solidFill>
                            <a:schemeClr val="tx1"/>
                          </a:solidFill>
                          <a:effectLst/>
                          <a:latin typeface="Arial" panose="020B0604020202020204" pitchFamily="34" charset="0"/>
                          <a:cs typeface="Arial" panose="020B0604020202020204" pitchFamily="34" charset="0"/>
                        </a:rPr>
                        <a:t>984</a:t>
                      </a:r>
                      <a:endParaRPr lang="en-US" sz="24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2400" dirty="0">
                          <a:solidFill>
                            <a:schemeClr val="tx1"/>
                          </a:solidFill>
                          <a:effectLst/>
                          <a:latin typeface="Arial" panose="020B0604020202020204" pitchFamily="34" charset="0"/>
                          <a:cs typeface="Arial" panose="020B0604020202020204" pitchFamily="34" charset="0"/>
                        </a:rPr>
                        <a:t> </a:t>
                      </a:r>
                      <a:endParaRPr lang="en-US"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962912541"/>
                  </a:ext>
                </a:extLst>
              </a:tr>
            </a:tbl>
          </a:graphicData>
        </a:graphic>
      </p:graphicFrame>
      <p:sp>
        <p:nvSpPr>
          <p:cNvPr id="22" name="CasetăText 21">
            <a:extLst>
              <a:ext uri="{FF2B5EF4-FFF2-40B4-BE49-F238E27FC236}">
                <a16:creationId xmlns:a16="http://schemas.microsoft.com/office/drawing/2014/main" id="{D12BA83D-4991-B60F-C3B3-0C2DC7E9657A}"/>
              </a:ext>
            </a:extLst>
          </p:cNvPr>
          <p:cNvSpPr txBox="1"/>
          <p:nvPr/>
        </p:nvSpPr>
        <p:spPr>
          <a:xfrm>
            <a:off x="821582" y="24611643"/>
            <a:ext cx="21567310" cy="584775"/>
          </a:xfrm>
          <a:prstGeom prst="rect">
            <a:avLst/>
          </a:prstGeom>
          <a:noFill/>
        </p:spPr>
        <p:txBody>
          <a:bodyPr wrap="square">
            <a:spAutoFit/>
          </a:bodyPr>
          <a:lstStyle/>
          <a:p>
            <a:pPr algn="ctr"/>
            <a:r>
              <a:rPr lang="en-US" sz="3200" b="1" i="1" dirty="0">
                <a:latin typeface="Arial" panose="020B0604020202020204" pitchFamily="34" charset="0"/>
                <a:cs typeface="Arial" panose="020B0604020202020204" pitchFamily="34" charset="0"/>
              </a:rPr>
              <a:t>Effect of the interaction between wheat cropping system and fertilization level on wheat yield</a:t>
            </a:r>
            <a:endParaRPr lang="ro-RO" sz="3200" b="1" i="1" dirty="0">
              <a:latin typeface="Arial" panose="020B0604020202020204" pitchFamily="34" charset="0"/>
              <a:cs typeface="Arial" panose="020B0604020202020204" pitchFamily="34" charset="0"/>
            </a:endParaRPr>
          </a:p>
        </p:txBody>
      </p:sp>
      <p:graphicFrame>
        <p:nvGraphicFramePr>
          <p:cNvPr id="23" name="Tabel 22">
            <a:extLst>
              <a:ext uri="{FF2B5EF4-FFF2-40B4-BE49-F238E27FC236}">
                <a16:creationId xmlns:a16="http://schemas.microsoft.com/office/drawing/2014/main" id="{D8571137-E38C-F56D-4BBA-9F811570D1D2}"/>
              </a:ext>
            </a:extLst>
          </p:cNvPr>
          <p:cNvGraphicFramePr>
            <a:graphicFrameLocks noGrp="1"/>
          </p:cNvGraphicFramePr>
          <p:nvPr>
            <p:extLst/>
          </p:nvPr>
        </p:nvGraphicFramePr>
        <p:xfrm>
          <a:off x="23164799" y="14617315"/>
          <a:ext cx="19075300" cy="4047951"/>
        </p:xfrm>
        <a:graphic>
          <a:graphicData uri="http://schemas.openxmlformats.org/drawingml/2006/table">
            <a:tbl>
              <a:tblPr firstRow="1" firstCol="1" bandRow="1">
                <a:tableStyleId>{46F890A9-2807-4EBB-B81D-B2AA78EC7F39}</a:tableStyleId>
              </a:tblPr>
              <a:tblGrid>
                <a:gridCol w="4780658">
                  <a:extLst>
                    <a:ext uri="{9D8B030D-6E8A-4147-A177-3AD203B41FA5}">
                      <a16:colId xmlns:a16="http://schemas.microsoft.com/office/drawing/2014/main" val="2887869127"/>
                    </a:ext>
                  </a:extLst>
                </a:gridCol>
                <a:gridCol w="2910995">
                  <a:extLst>
                    <a:ext uri="{9D8B030D-6E8A-4147-A177-3AD203B41FA5}">
                      <a16:colId xmlns:a16="http://schemas.microsoft.com/office/drawing/2014/main" val="1819088981"/>
                    </a:ext>
                  </a:extLst>
                </a:gridCol>
                <a:gridCol w="3127939">
                  <a:extLst>
                    <a:ext uri="{9D8B030D-6E8A-4147-A177-3AD203B41FA5}">
                      <a16:colId xmlns:a16="http://schemas.microsoft.com/office/drawing/2014/main" val="2791665737"/>
                    </a:ext>
                  </a:extLst>
                </a:gridCol>
                <a:gridCol w="3845828">
                  <a:extLst>
                    <a:ext uri="{9D8B030D-6E8A-4147-A177-3AD203B41FA5}">
                      <a16:colId xmlns:a16="http://schemas.microsoft.com/office/drawing/2014/main" val="3108102045"/>
                    </a:ext>
                  </a:extLst>
                </a:gridCol>
                <a:gridCol w="4409880">
                  <a:extLst>
                    <a:ext uri="{9D8B030D-6E8A-4147-A177-3AD203B41FA5}">
                      <a16:colId xmlns:a16="http://schemas.microsoft.com/office/drawing/2014/main" val="3008516095"/>
                    </a:ext>
                  </a:extLst>
                </a:gridCol>
              </a:tblGrid>
              <a:tr h="864796">
                <a:tc>
                  <a:txBody>
                    <a:bodyPr/>
                    <a:lstStyle/>
                    <a:p>
                      <a:pPr indent="540385" algn="ctr">
                        <a:buNone/>
                      </a:pPr>
                      <a:r>
                        <a:rPr lang="en-US" sz="3200" noProof="0" dirty="0">
                          <a:solidFill>
                            <a:schemeClr val="tx1"/>
                          </a:solidFill>
                          <a:effectLst/>
                          <a:latin typeface="Arial" panose="020B0604020202020204" pitchFamily="34" charset="0"/>
                          <a:cs typeface="Arial" panose="020B0604020202020204" pitchFamily="34" charset="0"/>
                        </a:rPr>
                        <a:t>Fertilization</a:t>
                      </a:r>
                      <a:endParaRPr lang="en-US" sz="3200" noProof="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3200" dirty="0">
                          <a:solidFill>
                            <a:schemeClr val="tx1"/>
                          </a:solidFill>
                          <a:effectLst/>
                          <a:latin typeface="Arial" panose="020B0604020202020204" pitchFamily="34" charset="0"/>
                          <a:cs typeface="Arial" panose="020B0604020202020204" pitchFamily="34" charset="0"/>
                        </a:rPr>
                        <a:t>Yield</a:t>
                      </a:r>
                      <a:endParaRPr lang="ro-RO" sz="3200" dirty="0">
                        <a:solidFill>
                          <a:schemeClr val="tx1"/>
                        </a:solidFill>
                        <a:effectLst/>
                        <a:latin typeface="Arial" panose="020B0604020202020204" pitchFamily="34" charset="0"/>
                        <a:cs typeface="Arial" panose="020B0604020202020204" pitchFamily="34" charset="0"/>
                      </a:endParaRPr>
                    </a:p>
                    <a:p>
                      <a:pPr indent="540385" algn="ctr">
                        <a:buNone/>
                      </a:pPr>
                      <a:r>
                        <a:rPr lang="en-US" sz="3200" dirty="0">
                          <a:solidFill>
                            <a:schemeClr val="tx1"/>
                          </a:solidFill>
                          <a:effectLst/>
                          <a:latin typeface="Arial" panose="020B0604020202020204" pitchFamily="34" charset="0"/>
                          <a:cs typeface="Arial" panose="020B0604020202020204" pitchFamily="34" charset="0"/>
                        </a:rPr>
                        <a:t> kg/ha</a:t>
                      </a:r>
                      <a:endParaRPr lang="en-US" sz="3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3200" dirty="0">
                          <a:solidFill>
                            <a:schemeClr val="tx1"/>
                          </a:solidFill>
                          <a:effectLst/>
                          <a:latin typeface="Arial" panose="020B0604020202020204" pitchFamily="34" charset="0"/>
                          <a:cs typeface="Arial" panose="020B0604020202020204" pitchFamily="34" charset="0"/>
                        </a:rPr>
                        <a:t>Controle %</a:t>
                      </a:r>
                      <a:endParaRPr lang="en-US" sz="3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3200" dirty="0">
                          <a:solidFill>
                            <a:schemeClr val="tx1"/>
                          </a:solidFill>
                          <a:effectLst/>
                          <a:latin typeface="Arial" panose="020B0604020202020204" pitchFamily="34" charset="0"/>
                          <a:cs typeface="Arial" panose="020B0604020202020204" pitchFamily="34" charset="0"/>
                        </a:rPr>
                        <a:t>Difer.kg/ha</a:t>
                      </a:r>
                      <a:endParaRPr lang="en-US" sz="3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3200" dirty="0">
                          <a:solidFill>
                            <a:schemeClr val="tx1"/>
                          </a:solidFill>
                          <a:effectLst/>
                          <a:latin typeface="Arial" panose="020B0604020202020204" pitchFamily="34" charset="0"/>
                          <a:cs typeface="Arial" panose="020B0604020202020204" pitchFamily="34" charset="0"/>
                        </a:rPr>
                        <a:t>S</a:t>
                      </a:r>
                      <a:r>
                        <a:rPr lang="en-US" sz="3200" noProof="0" dirty="0" err="1">
                          <a:solidFill>
                            <a:schemeClr val="tx1"/>
                          </a:solidFill>
                          <a:effectLst/>
                          <a:latin typeface="Arial" panose="020B0604020202020204" pitchFamily="34" charset="0"/>
                          <a:cs typeface="Arial" panose="020B0604020202020204" pitchFamily="34" charset="0"/>
                        </a:rPr>
                        <a:t>ignificance</a:t>
                      </a:r>
                      <a:endParaRPr lang="en-US" sz="3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195150955"/>
                  </a:ext>
                </a:extLst>
              </a:tr>
              <a:tr h="538675">
                <a:tc>
                  <a:txBody>
                    <a:bodyPr/>
                    <a:lstStyle/>
                    <a:p>
                      <a:pPr indent="540385" algn="l">
                        <a:buNone/>
                      </a:pPr>
                      <a:r>
                        <a:rPr lang="en-US" sz="3200" dirty="0">
                          <a:solidFill>
                            <a:schemeClr val="tx1"/>
                          </a:solidFill>
                          <a:effectLst/>
                          <a:latin typeface="Arial" panose="020B0604020202020204" pitchFamily="34" charset="0"/>
                          <a:cs typeface="Arial" panose="020B0604020202020204" pitchFamily="34" charset="0"/>
                        </a:rPr>
                        <a:t>b19NoPo)</a:t>
                      </a:r>
                      <a:endParaRPr lang="en-US" sz="3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3200" dirty="0">
                          <a:effectLst/>
                          <a:latin typeface="Arial" panose="020B0604020202020204" pitchFamily="34" charset="0"/>
                          <a:cs typeface="Arial" panose="020B0604020202020204" pitchFamily="34" charset="0"/>
                        </a:rPr>
                        <a:t>3746</a:t>
                      </a:r>
                      <a:endParaRPr lang="en-US" sz="3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3200">
                          <a:effectLst/>
                          <a:latin typeface="Arial" panose="020B0604020202020204" pitchFamily="34" charset="0"/>
                          <a:cs typeface="Arial" panose="020B0604020202020204" pitchFamily="34" charset="0"/>
                        </a:rPr>
                        <a:t>100</a:t>
                      </a:r>
                      <a:endParaRPr lang="en-US" sz="3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3200">
                          <a:effectLst/>
                          <a:latin typeface="Arial" panose="020B0604020202020204" pitchFamily="34" charset="0"/>
                          <a:cs typeface="Arial" panose="020B0604020202020204" pitchFamily="34" charset="0"/>
                        </a:rPr>
                        <a:t>Controle</a:t>
                      </a:r>
                      <a:endParaRPr lang="en-US" sz="3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3200">
                          <a:effectLst/>
                          <a:latin typeface="Arial" panose="020B0604020202020204" pitchFamily="34" charset="0"/>
                          <a:cs typeface="Arial" panose="020B0604020202020204" pitchFamily="34" charset="0"/>
                        </a:rPr>
                        <a:t> </a:t>
                      </a:r>
                      <a:endParaRPr lang="en-US" sz="3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36344708"/>
                  </a:ext>
                </a:extLst>
              </a:tr>
              <a:tr h="633479">
                <a:tc>
                  <a:txBody>
                    <a:bodyPr/>
                    <a:lstStyle/>
                    <a:p>
                      <a:pPr indent="540385" algn="l">
                        <a:buNone/>
                      </a:pPr>
                      <a:r>
                        <a:rPr lang="en-US" sz="3200" dirty="0">
                          <a:solidFill>
                            <a:schemeClr val="tx1"/>
                          </a:solidFill>
                          <a:effectLst/>
                          <a:latin typeface="Arial" panose="020B0604020202020204" pitchFamily="34" charset="0"/>
                          <a:cs typeface="Arial" panose="020B0604020202020204" pitchFamily="34" charset="0"/>
                        </a:rPr>
                        <a:t>b2(N32P32)</a:t>
                      </a:r>
                      <a:endParaRPr lang="en-US" sz="3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3200" dirty="0">
                          <a:effectLst/>
                          <a:latin typeface="Arial" panose="020B0604020202020204" pitchFamily="34" charset="0"/>
                          <a:cs typeface="Arial" panose="020B0604020202020204" pitchFamily="34" charset="0"/>
                        </a:rPr>
                        <a:t>4674</a:t>
                      </a:r>
                      <a:endParaRPr lang="en-US" sz="3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3200" dirty="0">
                          <a:effectLst/>
                          <a:latin typeface="Arial" panose="020B0604020202020204" pitchFamily="34" charset="0"/>
                          <a:cs typeface="Arial" panose="020B0604020202020204" pitchFamily="34" charset="0"/>
                        </a:rPr>
                        <a:t>125</a:t>
                      </a:r>
                      <a:endParaRPr lang="en-US" sz="3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3200">
                          <a:effectLst/>
                          <a:latin typeface="Arial" panose="020B0604020202020204" pitchFamily="34" charset="0"/>
                          <a:cs typeface="Arial" panose="020B0604020202020204" pitchFamily="34" charset="0"/>
                        </a:rPr>
                        <a:t>928</a:t>
                      </a:r>
                      <a:endParaRPr lang="en-US" sz="3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3200">
                          <a:effectLst/>
                          <a:latin typeface="Arial" panose="020B0604020202020204" pitchFamily="34" charset="0"/>
                          <a:cs typeface="Arial" panose="020B0604020202020204" pitchFamily="34" charset="0"/>
                        </a:rPr>
                        <a:t>*</a:t>
                      </a:r>
                      <a:endParaRPr lang="en-US" sz="3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724961829"/>
                  </a:ext>
                </a:extLst>
              </a:tr>
              <a:tr h="633479">
                <a:tc>
                  <a:txBody>
                    <a:bodyPr/>
                    <a:lstStyle/>
                    <a:p>
                      <a:pPr indent="540385" algn="l">
                        <a:buNone/>
                      </a:pPr>
                      <a:r>
                        <a:rPr lang="en-US" sz="3200" dirty="0">
                          <a:solidFill>
                            <a:schemeClr val="tx1"/>
                          </a:solidFill>
                          <a:effectLst/>
                          <a:latin typeface="Arial" panose="020B0604020202020204" pitchFamily="34" charset="0"/>
                          <a:cs typeface="Arial" panose="020B0604020202020204" pitchFamily="34" charset="0"/>
                        </a:rPr>
                        <a:t>b3(N96P96)</a:t>
                      </a:r>
                      <a:endParaRPr lang="en-US" sz="3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3200">
                          <a:effectLst/>
                          <a:latin typeface="Arial" panose="020B0604020202020204" pitchFamily="34" charset="0"/>
                          <a:cs typeface="Arial" panose="020B0604020202020204" pitchFamily="34" charset="0"/>
                        </a:rPr>
                        <a:t>5356</a:t>
                      </a:r>
                      <a:endParaRPr lang="en-US" sz="3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3200">
                          <a:effectLst/>
                          <a:latin typeface="Arial" panose="020B0604020202020204" pitchFamily="34" charset="0"/>
                          <a:cs typeface="Arial" panose="020B0604020202020204" pitchFamily="34" charset="0"/>
                        </a:rPr>
                        <a:t>143</a:t>
                      </a:r>
                      <a:endParaRPr lang="en-US" sz="3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3200">
                          <a:effectLst/>
                          <a:latin typeface="Arial" panose="020B0604020202020204" pitchFamily="34" charset="0"/>
                          <a:cs typeface="Arial" panose="020B0604020202020204" pitchFamily="34" charset="0"/>
                        </a:rPr>
                        <a:t>1610</a:t>
                      </a:r>
                      <a:endParaRPr lang="en-US" sz="3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3200">
                          <a:effectLst/>
                          <a:latin typeface="Arial" panose="020B0604020202020204" pitchFamily="34" charset="0"/>
                          <a:cs typeface="Arial" panose="020B0604020202020204" pitchFamily="34" charset="0"/>
                        </a:rPr>
                        <a:t>* * *</a:t>
                      </a:r>
                      <a:endParaRPr lang="en-US" sz="3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732486829"/>
                  </a:ext>
                </a:extLst>
              </a:tr>
              <a:tr h="633479">
                <a:tc>
                  <a:txBody>
                    <a:bodyPr/>
                    <a:lstStyle/>
                    <a:p>
                      <a:pPr indent="540385" algn="l">
                        <a:buNone/>
                      </a:pPr>
                      <a:r>
                        <a:rPr lang="en-US" sz="3200" dirty="0">
                          <a:solidFill>
                            <a:schemeClr val="tx1"/>
                          </a:solidFill>
                          <a:effectLst/>
                          <a:latin typeface="Arial" panose="020B0604020202020204" pitchFamily="34" charset="0"/>
                          <a:cs typeface="Arial" panose="020B0604020202020204" pitchFamily="34" charset="0"/>
                        </a:rPr>
                        <a:t>b4(N128P128)</a:t>
                      </a:r>
                      <a:endParaRPr lang="en-US" sz="3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3200">
                          <a:effectLst/>
                          <a:latin typeface="Arial" panose="020B0604020202020204" pitchFamily="34" charset="0"/>
                          <a:cs typeface="Arial" panose="020B0604020202020204" pitchFamily="34" charset="0"/>
                        </a:rPr>
                        <a:t>4887</a:t>
                      </a:r>
                      <a:endParaRPr lang="en-US" sz="3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3200">
                          <a:effectLst/>
                          <a:latin typeface="Arial" panose="020B0604020202020204" pitchFamily="34" charset="0"/>
                          <a:cs typeface="Arial" panose="020B0604020202020204" pitchFamily="34" charset="0"/>
                        </a:rPr>
                        <a:t>130</a:t>
                      </a:r>
                      <a:endParaRPr lang="en-US" sz="3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3200">
                          <a:effectLst/>
                          <a:latin typeface="Arial" panose="020B0604020202020204" pitchFamily="34" charset="0"/>
                          <a:cs typeface="Arial" panose="020B0604020202020204" pitchFamily="34" charset="0"/>
                        </a:rPr>
                        <a:t>1141</a:t>
                      </a:r>
                      <a:endParaRPr lang="en-US" sz="3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3200">
                          <a:effectLst/>
                          <a:latin typeface="Arial" panose="020B0604020202020204" pitchFamily="34" charset="0"/>
                          <a:cs typeface="Arial" panose="020B0604020202020204" pitchFamily="34" charset="0"/>
                        </a:rPr>
                        <a:t>* *</a:t>
                      </a:r>
                      <a:endParaRPr lang="en-US" sz="3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80624234"/>
                  </a:ext>
                </a:extLst>
              </a:tr>
              <a:tr h="633479">
                <a:tc>
                  <a:txBody>
                    <a:bodyPr/>
                    <a:lstStyle/>
                    <a:p>
                      <a:pPr indent="540385" algn="l">
                        <a:buNone/>
                      </a:pPr>
                      <a:r>
                        <a:rPr lang="en-US" sz="3200" dirty="0">
                          <a:solidFill>
                            <a:schemeClr val="tx1"/>
                          </a:solidFill>
                          <a:effectLst/>
                          <a:latin typeface="Arial" panose="020B0604020202020204" pitchFamily="34" charset="0"/>
                          <a:cs typeface="Arial" panose="020B0604020202020204" pitchFamily="34" charset="0"/>
                        </a:rPr>
                        <a:t>b5(Manure)</a:t>
                      </a:r>
                      <a:endParaRPr lang="en-US" sz="3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3200">
                          <a:effectLst/>
                          <a:latin typeface="Arial" panose="020B0604020202020204" pitchFamily="34" charset="0"/>
                          <a:cs typeface="Arial" panose="020B0604020202020204" pitchFamily="34" charset="0"/>
                        </a:rPr>
                        <a:t>4028</a:t>
                      </a:r>
                      <a:endParaRPr lang="en-US" sz="3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3200">
                          <a:effectLst/>
                          <a:latin typeface="Arial" panose="020B0604020202020204" pitchFamily="34" charset="0"/>
                          <a:cs typeface="Arial" panose="020B0604020202020204" pitchFamily="34" charset="0"/>
                        </a:rPr>
                        <a:t>108</a:t>
                      </a:r>
                      <a:endParaRPr lang="en-US" sz="3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3200" dirty="0">
                          <a:effectLst/>
                          <a:latin typeface="Arial" panose="020B0604020202020204" pitchFamily="34" charset="0"/>
                          <a:cs typeface="Arial" panose="020B0604020202020204" pitchFamily="34" charset="0"/>
                        </a:rPr>
                        <a:t>282</a:t>
                      </a:r>
                      <a:endParaRPr lang="en-US" sz="3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540385" algn="ctr">
                        <a:buNone/>
                      </a:pPr>
                      <a:r>
                        <a:rPr lang="en-US" sz="3200" dirty="0">
                          <a:effectLst/>
                          <a:latin typeface="Arial" panose="020B0604020202020204" pitchFamily="34" charset="0"/>
                          <a:cs typeface="Arial" panose="020B0604020202020204" pitchFamily="34" charset="0"/>
                        </a:rPr>
                        <a:t> </a:t>
                      </a:r>
                      <a:endParaRPr lang="en-US" sz="3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419413303"/>
                  </a:ext>
                </a:extLst>
              </a:tr>
            </a:tbl>
          </a:graphicData>
        </a:graphic>
      </p:graphicFrame>
      <p:sp>
        <p:nvSpPr>
          <p:cNvPr id="25" name="CasetăText 24">
            <a:extLst>
              <a:ext uri="{FF2B5EF4-FFF2-40B4-BE49-F238E27FC236}">
                <a16:creationId xmlns:a16="http://schemas.microsoft.com/office/drawing/2014/main" id="{B4C139D8-CB42-4161-1F2A-477F9C7045BB}"/>
              </a:ext>
            </a:extLst>
          </p:cNvPr>
          <p:cNvSpPr txBox="1"/>
          <p:nvPr/>
        </p:nvSpPr>
        <p:spPr>
          <a:xfrm>
            <a:off x="23164801" y="18576796"/>
            <a:ext cx="15354299" cy="1077218"/>
          </a:xfrm>
          <a:prstGeom prst="rect">
            <a:avLst/>
          </a:prstGeom>
          <a:noFill/>
        </p:spPr>
        <p:txBody>
          <a:bodyPr wrap="square">
            <a:spAutoFit/>
          </a:bodyPr>
          <a:lstStyle/>
          <a:p>
            <a:pPr algn="ctr"/>
            <a:r>
              <a:rPr lang="en-US" sz="3200" b="1" i="1" dirty="0">
                <a:latin typeface="Arial" panose="020B0604020202020204" pitchFamily="34" charset="0"/>
                <a:cs typeface="Arial" panose="020B0604020202020204" pitchFamily="34" charset="0"/>
              </a:rPr>
              <a:t>The effect of the interaction of wheat crop and fertilization level on the production obtained in 2025</a:t>
            </a:r>
            <a:endParaRPr lang="ro-RO" sz="3200" b="1"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3782059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Office Theme</Template>
  <TotalTime>223</TotalTime>
  <Words>1752</Words>
  <Application>Microsoft Office PowerPoint</Application>
  <PresentationFormat>Custom</PresentationFormat>
  <Paragraphs>566</Paragraphs>
  <Slides>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Arial</vt:lpstr>
      <vt:lpstr>Calibri</vt:lpstr>
      <vt:lpstr>Calibri Light</vt:lpstr>
      <vt:lpstr>Cambria</vt:lpstr>
      <vt:lpstr>Times New Roman</vt:lpstr>
      <vt:lpstr>Wingdings</vt:lpstr>
      <vt:lpstr>Office Theme</vt:lpstr>
      <vt:lpstr>Conferința anuală ”Realizări și perspective în cercetarea agricolă și silvică românească” Ediția a V-a – 28 mai  2026   CERCETĂRI PRIVIND INFLUENȚA FERTILIZĂRII ORGANICE ȘI MINERALE ASUPRA PRODUCȚIEI DE GRÂU PE TERENURI ÎN PANTĂ DIN BAZINUL HIDROGRAFIC VALEA ȚĂRNII                                                                                                                                                       AUTORI:CSIII ing. drd. IONAȘCU ROXANA PATRICIA, ACS ing. PETREA ADRIAN </vt:lpstr>
      <vt:lpstr>The 5th Edition of the Annual Conference ” Romanian agricultural and forestry research:  achievements and prospectives” May 28, 2026   RESEARCH ON THE INFLUENCE OF ORGANIC AND MINERAL FERTILIZATION ON WHEAT PRODUCTION ON SLOPING LANDS IN THE ȚĂRNII VALLEY THE HYDROGRAPHIC BASIN                                                                                                                                                       AUTORI:CSIII ing. drd. IONAȘCU ROXANA PATRICIA, ACS ing. PETREA ADRIAN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Conferința anuală ”Realizări și perspective în cercetarea agricolă și silvică românească” Ediția a V-a – 28 mai  2026</dc:title>
  <dc:creator>ZONNYA</dc:creator>
  <cp:lastModifiedBy>Cristina Zaharia | ASAS</cp:lastModifiedBy>
  <cp:revision>15</cp:revision>
  <dcterms:created xsi:type="dcterms:W3CDTF">2026-05-14T09:09:57Z</dcterms:created>
  <dcterms:modified xsi:type="dcterms:W3CDTF">2026-05-26T07:50:06Z</dcterms:modified>
</cp:coreProperties>
</file>